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8" r:id="rId5"/>
  </p:sldMasterIdLst>
  <p:notesMasterIdLst>
    <p:notesMasterId r:id="rId38"/>
  </p:notesMasterIdLst>
  <p:handoutMasterIdLst>
    <p:handoutMasterId r:id="rId39"/>
  </p:handoutMasterIdLst>
  <p:sldIdLst>
    <p:sldId id="257" r:id="rId6"/>
    <p:sldId id="315" r:id="rId7"/>
    <p:sldId id="314" r:id="rId8"/>
    <p:sldId id="449" r:id="rId9"/>
    <p:sldId id="450" r:id="rId10"/>
    <p:sldId id="467" r:id="rId11"/>
    <p:sldId id="470" r:id="rId12"/>
    <p:sldId id="413" r:id="rId13"/>
    <p:sldId id="472" r:id="rId14"/>
    <p:sldId id="335" r:id="rId15"/>
    <p:sldId id="474" r:id="rId16"/>
    <p:sldId id="367" r:id="rId17"/>
    <p:sldId id="478" r:id="rId18"/>
    <p:sldId id="475" r:id="rId19"/>
    <p:sldId id="368" r:id="rId20"/>
    <p:sldId id="334" r:id="rId21"/>
    <p:sldId id="451" r:id="rId22"/>
    <p:sldId id="453" r:id="rId23"/>
    <p:sldId id="458" r:id="rId24"/>
    <p:sldId id="459" r:id="rId25"/>
    <p:sldId id="460" r:id="rId26"/>
    <p:sldId id="452" r:id="rId27"/>
    <p:sldId id="471" r:id="rId28"/>
    <p:sldId id="454" r:id="rId29"/>
    <p:sldId id="480" r:id="rId30"/>
    <p:sldId id="456" r:id="rId31"/>
    <p:sldId id="457" r:id="rId32"/>
    <p:sldId id="372" r:id="rId33"/>
    <p:sldId id="479" r:id="rId34"/>
    <p:sldId id="464" r:id="rId35"/>
    <p:sldId id="469" r:id="rId36"/>
    <p:sldId id="447" r:id="rId37"/>
  </p:sldIdLst>
  <p:sldSz cx="12192000" cy="6858000"/>
  <p:notesSz cx="9236075" cy="7010400"/>
  <p:embeddedFontLst>
    <p:embeddedFont>
      <p:font typeface="Calibri" panose="020F0502020204030204" pitchFamily="34" charset="0"/>
      <p:regular r:id="rId40"/>
      <p:bold r:id="rId41"/>
      <p:italic r:id="rId42"/>
      <p:boldItalic r:id="rId43"/>
    </p:embeddedFont>
    <p:embeddedFont>
      <p:font typeface="Cambria" panose="02040503050406030204" pitchFamily="18" charset="0"/>
      <p:regular r:id="rId44"/>
      <p:bold r:id="rId45"/>
      <p:italic r:id="rId46"/>
      <p:boldItalic r:id="rId47"/>
    </p:embeddedFont>
    <p:embeddedFont>
      <p:font typeface="Franklin Gothic Book" panose="020B0503020102020204" pitchFamily="34" charset="0"/>
      <p:regular r:id="rId48"/>
      <p:italic r:id="rId49"/>
    </p:embeddedFont>
    <p:embeddedFont>
      <p:font typeface="Georgia" panose="02040502050405020303" pitchFamily="18" charset="0"/>
      <p:regular r:id="rId50"/>
      <p:bold r:id="rId51"/>
      <p:italic r:id="rId52"/>
      <p:boldItalic r:id="rId53"/>
    </p:embeddedFont>
    <p:embeddedFont>
      <p:font typeface="Tahoma" panose="020B0604030504040204" pitchFamily="34" charset="0"/>
      <p:regular r:id="rId54"/>
      <p:bold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stasia Edmonston" initials="AE" lastIdx="3" clrIdx="0">
    <p:extLst>
      <p:ext uri="{19B8F6BF-5375-455C-9EA6-DF929625EA0E}">
        <p15:presenceInfo xmlns:p15="http://schemas.microsoft.com/office/powerpoint/2012/main" userId="S-1-5-21-3319432526-1753839183-2002525808-17466" providerId="AD"/>
      </p:ext>
    </p:extLst>
  </p:cmAuthor>
  <p:cmAuthor id="2" name="Alexandra Bonardi" initials="AB" lastIdx="5" clrIdx="1">
    <p:extLst>
      <p:ext uri="{19B8F6BF-5375-455C-9EA6-DF929625EA0E}">
        <p15:presenceInfo xmlns:p15="http://schemas.microsoft.com/office/powerpoint/2012/main" userId="Alexandra Bonardi" providerId="None"/>
      </p:ext>
    </p:extLst>
  </p:cmAuthor>
  <p:cmAuthor id="3" name="Jessica Maloney" initials="JM" lastIdx="6" clrIdx="2">
    <p:extLst>
      <p:ext uri="{19B8F6BF-5375-455C-9EA6-DF929625EA0E}">
        <p15:presenceInfo xmlns:p15="http://schemas.microsoft.com/office/powerpoint/2012/main" userId="Jessica Maloney" providerId="None"/>
      </p:ext>
    </p:extLst>
  </p:cmAuthor>
  <p:cmAuthor id="4" name="Lindsay DuBois" initials="LD [3]" lastIdx="2" clrIdx="3">
    <p:extLst>
      <p:ext uri="{19B8F6BF-5375-455C-9EA6-DF929625EA0E}">
        <p15:presenceInfo xmlns:p15="http://schemas.microsoft.com/office/powerpoint/2012/main" userId="Lindsay DuBo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9FC"/>
    <a:srgbClr val="4951BC"/>
    <a:srgbClr val="F9A21E"/>
    <a:srgbClr val="BF202F"/>
    <a:srgbClr val="095190"/>
    <a:srgbClr val="0094B5"/>
    <a:srgbClr val="8D9900"/>
    <a:srgbClr val="20422A"/>
    <a:srgbClr val="015365"/>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9F31D-FDDF-4E83-A14E-3D5EA15CECAC}" v="2" dt="2022-09-16T15:42:38.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49" autoAdjust="0"/>
    <p:restoredTop sz="89766" autoAdjust="0"/>
  </p:normalViewPr>
  <p:slideViewPr>
    <p:cSldViewPr snapToGrid="0">
      <p:cViewPr varScale="1">
        <p:scale>
          <a:sx n="93" d="100"/>
          <a:sy n="93" d="100"/>
        </p:scale>
        <p:origin x="1329" y="86"/>
      </p:cViewPr>
      <p:guideLst/>
    </p:cSldViewPr>
  </p:slideViewPr>
  <p:outlineViewPr>
    <p:cViewPr>
      <p:scale>
        <a:sx n="33" d="100"/>
        <a:sy n="33" d="100"/>
      </p:scale>
      <p:origin x="0" y="-2005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190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PS04\AllUserData\ldubois\HCBS\R2\Demographics%20analysis_9.12.22.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uwildcat.sharepoint.com/teams/gl_RCH_HCBS/Shared%20Documents/Priority%20B/Exemplary%20orgs%20&amp;%20individuals/Key%20Informant%20Interviews/Demographics%20analysis_7.29.22.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nuwildcat.sharepoint.com/teams/gl_RCH_HCBS/Shared%20Documents/Priority%20B/Exemplary%20orgs%20&amp;%20individuals/Key%20Informant%20Interviews/Demographics%20analysis_7.29.22.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uwildcat.sharepoint.com/teams/gl_RCH_HCBS/Shared%20Documents/Priority%20B/Exemplary%20orgs%20&amp;%20individuals/Key%20Informant%20Interviews/Demographics%20analysis_7.29.22.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5AF-4FC3-A8C7-296427B3F37D}"/>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5AF-4FC3-A8C7-296427B3F37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5AF-4FC3-A8C7-296427B3F37D}"/>
            </c:ext>
          </c:extLst>
        </c:ser>
        <c:ser>
          <c:idx val="3"/>
          <c:order val="3"/>
          <c:tx>
            <c:strRef>
              <c:f>Sheet1!$E$1</c:f>
              <c:strCache>
                <c:ptCount val="1"/>
                <c:pt idx="0">
                  <c:v>Series 32</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c:v>
                </c:pt>
                <c:pt idx="1">
                  <c:v>7</c:v>
                </c:pt>
                <c:pt idx="2">
                  <c:v>3</c:v>
                </c:pt>
                <c:pt idx="3">
                  <c:v>2</c:v>
                </c:pt>
              </c:numCache>
            </c:numRef>
          </c:val>
          <c:extLst>
            <c:ext xmlns:c16="http://schemas.microsoft.com/office/drawing/2014/chart" uri="{C3380CC4-5D6E-409C-BE32-E72D297353CC}">
              <c16:uniqueId val="{00000003-B5AF-4FC3-A8C7-296427B3F37D}"/>
            </c:ext>
          </c:extLst>
        </c:ser>
        <c:ser>
          <c:idx val="4"/>
          <c:order val="4"/>
          <c:tx>
            <c:strRef>
              <c:f>Sheet1!$F$1</c:f>
              <c:strCache>
                <c:ptCount val="1"/>
                <c:pt idx="0">
                  <c:v>Series 33</c:v>
                </c:pt>
              </c:strCache>
            </c:strRef>
          </c:tx>
          <c:spPr>
            <a:solidFill>
              <a:schemeClr val="accent5"/>
            </a:solidFill>
            <a:ln>
              <a:noFill/>
            </a:ln>
            <a:effectLst/>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4-B5AF-4FC3-A8C7-296427B3F37D}"/>
            </c:ext>
          </c:extLst>
        </c:ser>
        <c:ser>
          <c:idx val="5"/>
          <c:order val="5"/>
          <c:tx>
            <c:strRef>
              <c:f>Sheet1!$G$1</c:f>
              <c:strCache>
                <c:ptCount val="1"/>
                <c:pt idx="0">
                  <c:v>Series 34</c:v>
                </c:pt>
              </c:strCache>
            </c:strRef>
          </c:tx>
          <c:spPr>
            <a:solidFill>
              <a:schemeClr val="accent6"/>
            </a:solidFill>
            <a:ln>
              <a:noFill/>
            </a:ln>
            <a:effectLst/>
          </c:spPr>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c:v>
                </c:pt>
                <c:pt idx="1">
                  <c:v>2</c:v>
                </c:pt>
                <c:pt idx="2">
                  <c:v>7</c:v>
                </c:pt>
                <c:pt idx="3">
                  <c:v>5</c:v>
                </c:pt>
              </c:numCache>
            </c:numRef>
          </c:val>
          <c:extLst>
            <c:ext xmlns:c16="http://schemas.microsoft.com/office/drawing/2014/chart" uri="{C3380CC4-5D6E-409C-BE32-E72D297353CC}">
              <c16:uniqueId val="{00000005-B5AF-4FC3-A8C7-296427B3F37D}"/>
            </c:ext>
          </c:extLst>
        </c:ser>
        <c:ser>
          <c:idx val="6"/>
          <c:order val="6"/>
          <c:tx>
            <c:strRef>
              <c:f>Sheet1!$H$1</c:f>
              <c:strCache>
                <c:ptCount val="1"/>
                <c:pt idx="0">
                  <c:v>Series 35</c:v>
                </c:pt>
              </c:strCache>
            </c:strRef>
          </c:tx>
          <c:spPr>
            <a:solidFill>
              <a:schemeClr val="accent1">
                <a:lumMod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Sheet1!$H$2:$H$5</c:f>
              <c:numCache>
                <c:formatCode>General</c:formatCode>
                <c:ptCount val="4"/>
                <c:pt idx="0">
                  <c:v>2</c:v>
                </c:pt>
                <c:pt idx="1">
                  <c:v>2</c:v>
                </c:pt>
                <c:pt idx="2">
                  <c:v>7</c:v>
                </c:pt>
                <c:pt idx="3">
                  <c:v>5</c:v>
                </c:pt>
              </c:numCache>
            </c:numRef>
          </c:val>
          <c:extLst>
            <c:ext xmlns:c16="http://schemas.microsoft.com/office/drawing/2014/chart" uri="{C3380CC4-5D6E-409C-BE32-E72D297353CC}">
              <c16:uniqueId val="{00000006-B5AF-4FC3-A8C7-296427B3F37D}"/>
            </c:ext>
          </c:extLst>
        </c:ser>
        <c:ser>
          <c:idx val="7"/>
          <c:order val="7"/>
          <c:tx>
            <c:strRef>
              <c:f>Sheet1!$I$1</c:f>
              <c:strCache>
                <c:ptCount val="1"/>
                <c:pt idx="0">
                  <c:v>Series 36</c:v>
                </c:pt>
              </c:strCache>
            </c:strRef>
          </c:tx>
          <c:spPr>
            <a:solidFill>
              <a:schemeClr val="accent2">
                <a:lumMod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Sheet1!$I$2:$I$5</c:f>
              <c:numCache>
                <c:formatCode>General</c:formatCode>
                <c:ptCount val="4"/>
                <c:pt idx="0">
                  <c:v>2</c:v>
                </c:pt>
                <c:pt idx="1">
                  <c:v>2</c:v>
                </c:pt>
                <c:pt idx="2">
                  <c:v>7</c:v>
                </c:pt>
                <c:pt idx="3">
                  <c:v>3</c:v>
                </c:pt>
              </c:numCache>
            </c:numRef>
          </c:val>
          <c:extLst>
            <c:ext xmlns:c16="http://schemas.microsoft.com/office/drawing/2014/chart" uri="{C3380CC4-5D6E-409C-BE32-E72D297353CC}">
              <c16:uniqueId val="{00000007-B5AF-4FC3-A8C7-296427B3F37D}"/>
            </c:ext>
          </c:extLst>
        </c:ser>
        <c:ser>
          <c:idx val="8"/>
          <c:order val="8"/>
          <c:tx>
            <c:strRef>
              <c:f>Sheet1!$J$1</c:f>
              <c:strCache>
                <c:ptCount val="1"/>
                <c:pt idx="0">
                  <c:v>Series 37</c:v>
                </c:pt>
              </c:strCache>
            </c:strRef>
          </c:tx>
          <c:spPr>
            <a:solidFill>
              <a:schemeClr val="accent3">
                <a:lumMod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Sheet1!$J$2:$J$5</c:f>
              <c:numCache>
                <c:formatCode>General</c:formatCode>
                <c:ptCount val="4"/>
                <c:pt idx="0">
                  <c:v>2</c:v>
                </c:pt>
                <c:pt idx="1">
                  <c:v>7</c:v>
                </c:pt>
                <c:pt idx="2">
                  <c:v>2</c:v>
                </c:pt>
                <c:pt idx="3">
                  <c:v>5</c:v>
                </c:pt>
              </c:numCache>
            </c:numRef>
          </c:val>
          <c:extLst>
            <c:ext xmlns:c16="http://schemas.microsoft.com/office/drawing/2014/chart" uri="{C3380CC4-5D6E-409C-BE32-E72D297353CC}">
              <c16:uniqueId val="{00000008-B5AF-4FC3-A8C7-296427B3F37D}"/>
            </c:ext>
          </c:extLst>
        </c:ser>
        <c:ser>
          <c:idx val="9"/>
          <c:order val="9"/>
          <c:tx>
            <c:strRef>
              <c:f>Sheet1!$K$1</c:f>
              <c:strCache>
                <c:ptCount val="1"/>
                <c:pt idx="0">
                  <c:v>Series 38</c:v>
                </c:pt>
              </c:strCache>
            </c:strRef>
          </c:tx>
          <c:spPr>
            <a:solidFill>
              <a:schemeClr val="accent4">
                <a:lumMod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Sheet1!$K$2:$K$5</c:f>
              <c:numCache>
                <c:formatCode>General</c:formatCode>
                <c:ptCount val="4"/>
                <c:pt idx="2">
                  <c:v>2</c:v>
                </c:pt>
              </c:numCache>
            </c:numRef>
          </c:val>
          <c:extLst>
            <c:ext xmlns:c16="http://schemas.microsoft.com/office/drawing/2014/chart" uri="{C3380CC4-5D6E-409C-BE32-E72D297353CC}">
              <c16:uniqueId val="{00000009-B5AF-4FC3-A8C7-296427B3F37D}"/>
            </c:ext>
          </c:extLst>
        </c:ser>
        <c:dLbls>
          <c:showLegendKey val="0"/>
          <c:showVal val="0"/>
          <c:showCatName val="0"/>
          <c:showSerName val="0"/>
          <c:showPercent val="0"/>
          <c:showBubbleSize val="0"/>
        </c:dLbls>
        <c:gapWidth val="219"/>
        <c:overlap val="-27"/>
        <c:axId val="510189936"/>
        <c:axId val="510186656"/>
      </c:barChart>
      <c:catAx>
        <c:axId val="5101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10186656"/>
        <c:crosses val="autoZero"/>
        <c:auto val="1"/>
        <c:lblAlgn val="ctr"/>
        <c:lblOffset val="100"/>
        <c:noMultiLvlLbl val="0"/>
      </c:catAx>
      <c:valAx>
        <c:axId val="51018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51018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Sheet1!$B$126</c:f>
              <c:strCache>
                <c:ptCount val="1"/>
                <c:pt idx="0">
                  <c:v>Asian</c:v>
                </c:pt>
              </c:strCache>
            </c:strRef>
          </c:tx>
          <c:spPr>
            <a:solidFill>
              <a:schemeClr val="accent1"/>
            </a:solidFill>
            <a:ln>
              <a:noFill/>
            </a:ln>
            <a:effectLst/>
          </c:spPr>
          <c:invertIfNegative val="0"/>
          <c:cat>
            <c:strRef>
              <c:f>Sheet1!$A$127:$A$128</c:f>
              <c:strCache>
                <c:ptCount val="2"/>
                <c:pt idx="0">
                  <c:v>HCBS Provider</c:v>
                </c:pt>
                <c:pt idx="1">
                  <c:v>HCBS User</c:v>
                </c:pt>
              </c:strCache>
            </c:strRef>
          </c:cat>
          <c:val>
            <c:numRef>
              <c:f>Sheet1!$B$127:$B$128</c:f>
              <c:numCache>
                <c:formatCode>0.00%</c:formatCode>
                <c:ptCount val="2"/>
                <c:pt idx="0">
                  <c:v>0.154</c:v>
                </c:pt>
                <c:pt idx="1">
                  <c:v>6.6699999999999995E-2</c:v>
                </c:pt>
              </c:numCache>
            </c:numRef>
          </c:val>
          <c:extLst>
            <c:ext xmlns:c16="http://schemas.microsoft.com/office/drawing/2014/chart" uri="{C3380CC4-5D6E-409C-BE32-E72D297353CC}">
              <c16:uniqueId val="{00000000-0F0F-4574-B49F-FFFC17F56194}"/>
            </c:ext>
          </c:extLst>
        </c:ser>
        <c:ser>
          <c:idx val="1"/>
          <c:order val="1"/>
          <c:tx>
            <c:strRef>
              <c:f>Sheet1!$C$126</c:f>
              <c:strCache>
                <c:ptCount val="1"/>
                <c:pt idx="0">
                  <c:v>Black</c:v>
                </c:pt>
              </c:strCache>
            </c:strRef>
          </c:tx>
          <c:spPr>
            <a:solidFill>
              <a:schemeClr val="accent2"/>
            </a:solidFill>
            <a:ln>
              <a:noFill/>
            </a:ln>
            <a:effectLst/>
          </c:spPr>
          <c:invertIfNegative val="0"/>
          <c:cat>
            <c:strRef>
              <c:f>Sheet1!$A$127:$A$128</c:f>
              <c:strCache>
                <c:ptCount val="2"/>
                <c:pt idx="0">
                  <c:v>HCBS Provider</c:v>
                </c:pt>
                <c:pt idx="1">
                  <c:v>HCBS User</c:v>
                </c:pt>
              </c:strCache>
            </c:strRef>
          </c:cat>
          <c:val>
            <c:numRef>
              <c:f>Sheet1!$C$127:$C$128</c:f>
              <c:numCache>
                <c:formatCode>0.00%</c:formatCode>
                <c:ptCount val="2"/>
                <c:pt idx="0">
                  <c:v>0.154</c:v>
                </c:pt>
                <c:pt idx="1">
                  <c:v>0.13300000000000001</c:v>
                </c:pt>
              </c:numCache>
            </c:numRef>
          </c:val>
          <c:extLst>
            <c:ext xmlns:c16="http://schemas.microsoft.com/office/drawing/2014/chart" uri="{C3380CC4-5D6E-409C-BE32-E72D297353CC}">
              <c16:uniqueId val="{00000001-0F0F-4574-B49F-FFFC17F56194}"/>
            </c:ext>
          </c:extLst>
        </c:ser>
        <c:ser>
          <c:idx val="2"/>
          <c:order val="2"/>
          <c:tx>
            <c:strRef>
              <c:f>Sheet1!$D$126</c:f>
              <c:strCache>
                <c:ptCount val="1"/>
                <c:pt idx="0">
                  <c:v>NH/PI</c:v>
                </c:pt>
              </c:strCache>
            </c:strRef>
          </c:tx>
          <c:spPr>
            <a:solidFill>
              <a:schemeClr val="accent3"/>
            </a:solidFill>
            <a:ln>
              <a:noFill/>
            </a:ln>
            <a:effectLst/>
          </c:spPr>
          <c:invertIfNegative val="0"/>
          <c:cat>
            <c:strRef>
              <c:f>Sheet1!$A$127:$A$128</c:f>
              <c:strCache>
                <c:ptCount val="2"/>
                <c:pt idx="0">
                  <c:v>HCBS Provider</c:v>
                </c:pt>
                <c:pt idx="1">
                  <c:v>HCBS User</c:v>
                </c:pt>
              </c:strCache>
            </c:strRef>
          </c:cat>
          <c:val>
            <c:numRef>
              <c:f>Sheet1!$D$127:$D$128</c:f>
              <c:numCache>
                <c:formatCode>0.00%</c:formatCode>
                <c:ptCount val="2"/>
                <c:pt idx="0">
                  <c:v>0</c:v>
                </c:pt>
                <c:pt idx="1">
                  <c:v>6.6699999999999995E-2</c:v>
                </c:pt>
              </c:numCache>
            </c:numRef>
          </c:val>
          <c:extLst>
            <c:ext xmlns:c16="http://schemas.microsoft.com/office/drawing/2014/chart" uri="{C3380CC4-5D6E-409C-BE32-E72D297353CC}">
              <c16:uniqueId val="{00000002-0F0F-4574-B49F-FFFC17F56194}"/>
            </c:ext>
          </c:extLst>
        </c:ser>
        <c:ser>
          <c:idx val="3"/>
          <c:order val="3"/>
          <c:tx>
            <c:strRef>
              <c:f>Sheet1!$E$126</c:f>
              <c:strCache>
                <c:ptCount val="1"/>
                <c:pt idx="0">
                  <c:v>White</c:v>
                </c:pt>
              </c:strCache>
            </c:strRef>
          </c:tx>
          <c:spPr>
            <a:solidFill>
              <a:schemeClr val="accent4"/>
            </a:solidFill>
            <a:ln>
              <a:noFill/>
            </a:ln>
            <a:effectLst/>
          </c:spPr>
          <c:invertIfNegative val="0"/>
          <c:cat>
            <c:strRef>
              <c:f>Sheet1!$A$127:$A$128</c:f>
              <c:strCache>
                <c:ptCount val="2"/>
                <c:pt idx="0">
                  <c:v>HCBS Provider</c:v>
                </c:pt>
                <c:pt idx="1">
                  <c:v>HCBS User</c:v>
                </c:pt>
              </c:strCache>
            </c:strRef>
          </c:cat>
          <c:val>
            <c:numRef>
              <c:f>Sheet1!$E$127:$E$128</c:f>
              <c:numCache>
                <c:formatCode>0.00%</c:formatCode>
                <c:ptCount val="2"/>
                <c:pt idx="0">
                  <c:v>0.69199999999999995</c:v>
                </c:pt>
                <c:pt idx="1">
                  <c:v>0.6</c:v>
                </c:pt>
              </c:numCache>
            </c:numRef>
          </c:val>
          <c:extLst>
            <c:ext xmlns:c16="http://schemas.microsoft.com/office/drawing/2014/chart" uri="{C3380CC4-5D6E-409C-BE32-E72D297353CC}">
              <c16:uniqueId val="{00000003-0F0F-4574-B49F-FFFC17F56194}"/>
            </c:ext>
          </c:extLst>
        </c:ser>
        <c:ser>
          <c:idx val="4"/>
          <c:order val="4"/>
          <c:tx>
            <c:strRef>
              <c:f>Sheet1!$F$126</c:f>
              <c:strCache>
                <c:ptCount val="1"/>
                <c:pt idx="0">
                  <c:v>AI/AN</c:v>
                </c:pt>
              </c:strCache>
            </c:strRef>
          </c:tx>
          <c:spPr>
            <a:solidFill>
              <a:schemeClr val="accent5"/>
            </a:solidFill>
            <a:ln>
              <a:noFill/>
            </a:ln>
            <a:effectLst/>
          </c:spPr>
          <c:invertIfNegative val="0"/>
          <c:cat>
            <c:strRef>
              <c:f>Sheet1!$A$127:$A$128</c:f>
              <c:strCache>
                <c:ptCount val="2"/>
                <c:pt idx="0">
                  <c:v>HCBS Provider</c:v>
                </c:pt>
                <c:pt idx="1">
                  <c:v>HCBS User</c:v>
                </c:pt>
              </c:strCache>
            </c:strRef>
          </c:cat>
          <c:val>
            <c:numRef>
              <c:f>Sheet1!$F$127:$F$128</c:f>
              <c:numCache>
                <c:formatCode>0.00%</c:formatCode>
                <c:ptCount val="2"/>
                <c:pt idx="0">
                  <c:v>0</c:v>
                </c:pt>
                <c:pt idx="1">
                  <c:v>0.13300000000000001</c:v>
                </c:pt>
              </c:numCache>
            </c:numRef>
          </c:val>
          <c:extLst>
            <c:ext xmlns:c16="http://schemas.microsoft.com/office/drawing/2014/chart" uri="{C3380CC4-5D6E-409C-BE32-E72D297353CC}">
              <c16:uniqueId val="{00000004-0F0F-4574-B49F-FFFC17F56194}"/>
            </c:ext>
          </c:extLst>
        </c:ser>
        <c:dLbls>
          <c:showLegendKey val="0"/>
          <c:showVal val="0"/>
          <c:showCatName val="0"/>
          <c:showSerName val="0"/>
          <c:showPercent val="0"/>
          <c:showBubbleSize val="0"/>
        </c:dLbls>
        <c:gapWidth val="150"/>
        <c:overlap val="100"/>
        <c:axId val="819688592"/>
        <c:axId val="819689840"/>
      </c:barChart>
      <c:catAx>
        <c:axId val="81968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19689840"/>
        <c:crosses val="autoZero"/>
        <c:auto val="1"/>
        <c:lblAlgn val="ctr"/>
        <c:lblOffset val="100"/>
        <c:noMultiLvlLbl val="0"/>
      </c:catAx>
      <c:valAx>
        <c:axId val="8196898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19688592"/>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Sheet1!$A$142</c:f>
              <c:strCache>
                <c:ptCount val="1"/>
                <c:pt idx="0">
                  <c:v>Non-Hispanic</c:v>
                </c:pt>
              </c:strCache>
            </c:strRef>
          </c:tx>
          <c:spPr>
            <a:solidFill>
              <a:schemeClr val="accent1"/>
            </a:solidFill>
            <a:ln>
              <a:noFill/>
            </a:ln>
            <a:effectLst/>
          </c:spPr>
          <c:invertIfNegative val="0"/>
          <c:cat>
            <c:strRef>
              <c:f>Sheet1!$B$141:$C$141</c:f>
              <c:strCache>
                <c:ptCount val="2"/>
                <c:pt idx="0">
                  <c:v>HCBS Provider</c:v>
                </c:pt>
                <c:pt idx="1">
                  <c:v>HCBS User</c:v>
                </c:pt>
              </c:strCache>
            </c:strRef>
          </c:cat>
          <c:val>
            <c:numRef>
              <c:f>Sheet1!$B$142:$C$142</c:f>
              <c:numCache>
                <c:formatCode>0.00%</c:formatCode>
                <c:ptCount val="2"/>
                <c:pt idx="0">
                  <c:v>0.75</c:v>
                </c:pt>
                <c:pt idx="1">
                  <c:v>0.73299999999999998</c:v>
                </c:pt>
              </c:numCache>
            </c:numRef>
          </c:val>
          <c:extLst>
            <c:ext xmlns:c16="http://schemas.microsoft.com/office/drawing/2014/chart" uri="{C3380CC4-5D6E-409C-BE32-E72D297353CC}">
              <c16:uniqueId val="{00000000-AF47-48ED-B098-98C5F2E1FA5F}"/>
            </c:ext>
          </c:extLst>
        </c:ser>
        <c:ser>
          <c:idx val="1"/>
          <c:order val="1"/>
          <c:tx>
            <c:strRef>
              <c:f>Sheet1!$A$143</c:f>
              <c:strCache>
                <c:ptCount val="1"/>
                <c:pt idx="0">
                  <c:v>Prefer not to answer</c:v>
                </c:pt>
              </c:strCache>
            </c:strRef>
          </c:tx>
          <c:spPr>
            <a:solidFill>
              <a:schemeClr val="accent2"/>
            </a:solidFill>
            <a:ln>
              <a:noFill/>
            </a:ln>
            <a:effectLst/>
          </c:spPr>
          <c:invertIfNegative val="0"/>
          <c:cat>
            <c:strRef>
              <c:f>Sheet1!$B$141:$C$141</c:f>
              <c:strCache>
                <c:ptCount val="2"/>
                <c:pt idx="0">
                  <c:v>HCBS Provider</c:v>
                </c:pt>
                <c:pt idx="1">
                  <c:v>HCBS User</c:v>
                </c:pt>
              </c:strCache>
            </c:strRef>
          </c:cat>
          <c:val>
            <c:numRef>
              <c:f>Sheet1!$B$143:$C$143</c:f>
              <c:numCache>
                <c:formatCode>0.00%</c:formatCode>
                <c:ptCount val="2"/>
                <c:pt idx="0">
                  <c:v>0</c:v>
                </c:pt>
                <c:pt idx="1">
                  <c:v>0.13300000000000001</c:v>
                </c:pt>
              </c:numCache>
            </c:numRef>
          </c:val>
          <c:extLst>
            <c:ext xmlns:c16="http://schemas.microsoft.com/office/drawing/2014/chart" uri="{C3380CC4-5D6E-409C-BE32-E72D297353CC}">
              <c16:uniqueId val="{00000001-AF47-48ED-B098-98C5F2E1FA5F}"/>
            </c:ext>
          </c:extLst>
        </c:ser>
        <c:ser>
          <c:idx val="2"/>
          <c:order val="2"/>
          <c:tx>
            <c:strRef>
              <c:f>Sheet1!$A$144</c:f>
              <c:strCache>
                <c:ptCount val="1"/>
                <c:pt idx="0">
                  <c:v>Hispanic</c:v>
                </c:pt>
              </c:strCache>
            </c:strRef>
          </c:tx>
          <c:spPr>
            <a:solidFill>
              <a:schemeClr val="accent3"/>
            </a:solidFill>
            <a:ln>
              <a:noFill/>
            </a:ln>
            <a:effectLst/>
          </c:spPr>
          <c:invertIfNegative val="0"/>
          <c:cat>
            <c:strRef>
              <c:f>Sheet1!$B$141:$C$141</c:f>
              <c:strCache>
                <c:ptCount val="2"/>
                <c:pt idx="0">
                  <c:v>HCBS Provider</c:v>
                </c:pt>
                <c:pt idx="1">
                  <c:v>HCBS User</c:v>
                </c:pt>
              </c:strCache>
            </c:strRef>
          </c:cat>
          <c:val>
            <c:numRef>
              <c:f>Sheet1!$B$144:$C$144</c:f>
              <c:numCache>
                <c:formatCode>0.00%</c:formatCode>
                <c:ptCount val="2"/>
                <c:pt idx="0">
                  <c:v>0.25</c:v>
                </c:pt>
                <c:pt idx="1">
                  <c:v>0.13300000000000001</c:v>
                </c:pt>
              </c:numCache>
            </c:numRef>
          </c:val>
          <c:extLst>
            <c:ext xmlns:c16="http://schemas.microsoft.com/office/drawing/2014/chart" uri="{C3380CC4-5D6E-409C-BE32-E72D297353CC}">
              <c16:uniqueId val="{00000002-AF47-48ED-B098-98C5F2E1FA5F}"/>
            </c:ext>
          </c:extLst>
        </c:ser>
        <c:dLbls>
          <c:showLegendKey val="0"/>
          <c:showVal val="0"/>
          <c:showCatName val="0"/>
          <c:showSerName val="0"/>
          <c:showPercent val="0"/>
          <c:showBubbleSize val="0"/>
        </c:dLbls>
        <c:gapWidth val="150"/>
        <c:overlap val="100"/>
        <c:axId val="819688592"/>
        <c:axId val="819689840"/>
      </c:barChart>
      <c:catAx>
        <c:axId val="81968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19689840"/>
        <c:crosses val="autoZero"/>
        <c:auto val="1"/>
        <c:lblAlgn val="ctr"/>
        <c:lblOffset val="100"/>
        <c:noMultiLvlLbl val="0"/>
      </c:catAx>
      <c:valAx>
        <c:axId val="8196898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19688592"/>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Sheet1!$D$187:$D$189</c:f>
              <c:strCache>
                <c:ptCount val="3"/>
                <c:pt idx="0">
                  <c:v>Physical Disability</c:v>
                </c:pt>
                <c:pt idx="1">
                  <c:v>Intellectual/Developmental Disability</c:v>
                </c:pt>
                <c:pt idx="2">
                  <c:v>Mental Health Disability</c:v>
                </c:pt>
              </c:strCache>
            </c:strRef>
          </c:cat>
          <c:val>
            <c:numRef>
              <c:f>Sheet1!$E$187:$E$189</c:f>
              <c:numCache>
                <c:formatCode>0%</c:formatCode>
                <c:ptCount val="3"/>
                <c:pt idx="0">
                  <c:v>0.52631578947368418</c:v>
                </c:pt>
                <c:pt idx="1">
                  <c:v>0.36842105263157893</c:v>
                </c:pt>
                <c:pt idx="2">
                  <c:v>0.10526315789473684</c:v>
                </c:pt>
              </c:numCache>
            </c:numRef>
          </c:val>
          <c:extLst>
            <c:ext xmlns:c16="http://schemas.microsoft.com/office/drawing/2014/chart" uri="{C3380CC4-5D6E-409C-BE32-E72D297353CC}">
              <c16:uniqueId val="{00000000-1C4B-46F8-BCA0-F14719F6ABE0}"/>
            </c:ext>
          </c:extLst>
        </c:ser>
        <c:dLbls>
          <c:showLegendKey val="0"/>
          <c:showVal val="0"/>
          <c:showCatName val="0"/>
          <c:showSerName val="0"/>
          <c:showPercent val="0"/>
          <c:showBubbleSize val="0"/>
        </c:dLbls>
        <c:gapWidth val="182"/>
        <c:axId val="1473736927"/>
        <c:axId val="1473741919"/>
      </c:barChart>
      <c:catAx>
        <c:axId val="147373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73741919"/>
        <c:crosses val="autoZero"/>
        <c:auto val="1"/>
        <c:lblAlgn val="ctr"/>
        <c:lblOffset val="100"/>
        <c:noMultiLvlLbl val="0"/>
      </c:catAx>
      <c:valAx>
        <c:axId val="14737419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3736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[Demographics analysis_7.29.22.xlsm]Sheet1!PivotTable9</c:name>
    <c:fmtId val="18"/>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Sheet1!$B$82:$B$83</c:f>
              <c:strCache>
                <c:ptCount val="1"/>
                <c:pt idx="0">
                  <c:v>HCBS Provider</c:v>
                </c:pt>
              </c:strCache>
            </c:strRef>
          </c:tx>
          <c:spPr>
            <a:solidFill>
              <a:schemeClr val="accent1"/>
            </a:solidFill>
            <a:ln>
              <a:noFill/>
            </a:ln>
            <a:effectLst/>
          </c:spPr>
          <c:invertIfNegative val="0"/>
          <c:cat>
            <c:strRef>
              <c:f>Sheet1!$A$84:$A$89</c:f>
              <c:strCache>
                <c:ptCount val="5"/>
                <c:pt idx="0">
                  <c:v>1-4 years</c:v>
                </c:pt>
                <c:pt idx="1">
                  <c:v>5-9 years</c:v>
                </c:pt>
                <c:pt idx="2">
                  <c:v>10-14 years</c:v>
                </c:pt>
                <c:pt idx="3">
                  <c:v>15-19 years</c:v>
                </c:pt>
                <c:pt idx="4">
                  <c:v>20+ years</c:v>
                </c:pt>
              </c:strCache>
            </c:strRef>
          </c:cat>
          <c:val>
            <c:numRef>
              <c:f>Sheet1!$B$84:$B$89</c:f>
              <c:numCache>
                <c:formatCode>0.00%</c:formatCode>
                <c:ptCount val="5"/>
                <c:pt idx="0">
                  <c:v>8.3333333333333329E-2</c:v>
                </c:pt>
                <c:pt idx="1">
                  <c:v>0.16666666666666666</c:v>
                </c:pt>
                <c:pt idx="2">
                  <c:v>0.16666666666666666</c:v>
                </c:pt>
                <c:pt idx="3">
                  <c:v>0.16666666666666666</c:v>
                </c:pt>
                <c:pt idx="4">
                  <c:v>0.41666666666666669</c:v>
                </c:pt>
              </c:numCache>
            </c:numRef>
          </c:val>
          <c:extLst>
            <c:ext xmlns:c16="http://schemas.microsoft.com/office/drawing/2014/chart" uri="{C3380CC4-5D6E-409C-BE32-E72D297353CC}">
              <c16:uniqueId val="{00000000-0995-43E7-99BE-01CD05C9D031}"/>
            </c:ext>
          </c:extLst>
        </c:ser>
        <c:dLbls>
          <c:showLegendKey val="0"/>
          <c:showVal val="0"/>
          <c:showCatName val="0"/>
          <c:showSerName val="0"/>
          <c:showPercent val="0"/>
          <c:showBubbleSize val="0"/>
        </c:dLbls>
        <c:gapWidth val="182"/>
        <c:axId val="1553541295"/>
        <c:axId val="1553535471"/>
      </c:barChart>
      <c:catAx>
        <c:axId val="1553541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53535471"/>
        <c:crosses val="autoZero"/>
        <c:auto val="1"/>
        <c:lblAlgn val="ctr"/>
        <c:lblOffset val="100"/>
        <c:noMultiLvlLbl val="0"/>
      </c:catAx>
      <c:valAx>
        <c:axId val="1553535471"/>
        <c:scaling>
          <c:orientation val="minMax"/>
          <c:max val="0.3"/>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53541295"/>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25FAB-2993-4749-85F0-ABD5D97AB8C4}"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E623E9ED-E637-4B07-B8A9-67B9AFBA46D6}">
      <dgm:prSet phldrT="[Text]" custT="1"/>
      <dgm:spPr/>
      <dgm:t>
        <a:bodyPr/>
        <a:lstStyle/>
        <a:p>
          <a:r>
            <a:rPr lang="en-US" sz="2400" dirty="0"/>
            <a:t>Indirect supports</a:t>
          </a:r>
        </a:p>
      </dgm:t>
    </dgm:pt>
    <dgm:pt modelId="{BDA277DF-AED9-4878-A77D-0E469F112764}" type="parTrans" cxnId="{BD5FD782-E4B2-4C88-8581-FF642BE73BFD}">
      <dgm:prSet/>
      <dgm:spPr/>
      <dgm:t>
        <a:bodyPr/>
        <a:lstStyle/>
        <a:p>
          <a:endParaRPr lang="en-US"/>
        </a:p>
      </dgm:t>
    </dgm:pt>
    <dgm:pt modelId="{224B601E-EB49-43EB-8BC1-05F608D25F52}" type="sibTrans" cxnId="{BD5FD782-E4B2-4C88-8581-FF642BE73BFD}">
      <dgm:prSet/>
      <dgm:spPr/>
      <dgm:t>
        <a:bodyPr/>
        <a:lstStyle/>
        <a:p>
          <a:endParaRPr lang="en-US"/>
        </a:p>
      </dgm:t>
    </dgm:pt>
    <dgm:pt modelId="{55FA9B91-F75B-4042-9E57-0BC397906482}">
      <dgm:prSet phldrT="[Text]" custT="1"/>
      <dgm:spPr/>
      <dgm:t>
        <a:bodyPr/>
        <a:lstStyle/>
        <a:p>
          <a:r>
            <a:rPr lang="en-US" sz="2400" dirty="0"/>
            <a:t>Direct supports</a:t>
          </a:r>
        </a:p>
      </dgm:t>
    </dgm:pt>
    <dgm:pt modelId="{80657DC6-F0FF-4CD6-A21A-2EE11572F266}" type="parTrans" cxnId="{C608F116-8A62-4099-AC4D-CDD02FD802CE}">
      <dgm:prSet/>
      <dgm:spPr/>
      <dgm:t>
        <a:bodyPr/>
        <a:lstStyle/>
        <a:p>
          <a:endParaRPr lang="en-US"/>
        </a:p>
      </dgm:t>
    </dgm:pt>
    <dgm:pt modelId="{3DF35AB3-2942-4496-BF50-3FF6DD14D0DA}" type="sibTrans" cxnId="{C608F116-8A62-4099-AC4D-CDD02FD802CE}">
      <dgm:prSet/>
      <dgm:spPr/>
      <dgm:t>
        <a:bodyPr/>
        <a:lstStyle/>
        <a:p>
          <a:endParaRPr lang="en-US"/>
        </a:p>
      </dgm:t>
    </dgm:pt>
    <dgm:pt modelId="{803BCDDB-BB02-412C-B6DB-625FD8EDDEA6}">
      <dgm:prSet phldrT="[Text]"/>
      <dgm:spPr>
        <a:solidFill>
          <a:schemeClr val="accent6">
            <a:lumMod val="75000"/>
          </a:schemeClr>
        </a:solidFill>
      </dgm:spPr>
      <dgm:t>
        <a:bodyPr/>
        <a:lstStyle/>
        <a:p>
          <a:r>
            <a:rPr lang="en-US"/>
            <a:t>HCBS user</a:t>
          </a:r>
        </a:p>
      </dgm:t>
    </dgm:pt>
    <dgm:pt modelId="{27FD5D88-875C-4007-965A-EFB3A36A2BF4}" type="parTrans" cxnId="{6C2F45AA-5D33-4904-BEFF-A19AA15874C2}">
      <dgm:prSet/>
      <dgm:spPr/>
      <dgm:t>
        <a:bodyPr/>
        <a:lstStyle/>
        <a:p>
          <a:endParaRPr lang="en-US"/>
        </a:p>
      </dgm:t>
    </dgm:pt>
    <dgm:pt modelId="{327186C5-43DB-42CA-91F4-1FA073D2120E}" type="sibTrans" cxnId="{6C2F45AA-5D33-4904-BEFF-A19AA15874C2}">
      <dgm:prSet/>
      <dgm:spPr/>
      <dgm:t>
        <a:bodyPr/>
        <a:lstStyle/>
        <a:p>
          <a:endParaRPr lang="en-US"/>
        </a:p>
      </dgm:t>
    </dgm:pt>
    <dgm:pt modelId="{45442781-0242-460F-AD3C-6BE74B6F937A}" type="pres">
      <dgm:prSet presAssocID="{77625FAB-2993-4749-85F0-ABD5D97AB8C4}" presName="Name0" presStyleCnt="0">
        <dgm:presLayoutVars>
          <dgm:chMax val="7"/>
          <dgm:resizeHandles val="exact"/>
        </dgm:presLayoutVars>
      </dgm:prSet>
      <dgm:spPr/>
    </dgm:pt>
    <dgm:pt modelId="{DAEC09E8-0DD5-483E-AF4D-135FD11D5793}" type="pres">
      <dgm:prSet presAssocID="{77625FAB-2993-4749-85F0-ABD5D97AB8C4}" presName="comp1" presStyleCnt="0"/>
      <dgm:spPr/>
    </dgm:pt>
    <dgm:pt modelId="{B1567459-83D8-43A9-8A40-781829374B37}" type="pres">
      <dgm:prSet presAssocID="{77625FAB-2993-4749-85F0-ABD5D97AB8C4}" presName="circle1" presStyleLbl="node1" presStyleIdx="0" presStyleCnt="3"/>
      <dgm:spPr/>
    </dgm:pt>
    <dgm:pt modelId="{D2C08A47-3FE6-4B78-AB2C-5619351AC0BD}" type="pres">
      <dgm:prSet presAssocID="{77625FAB-2993-4749-85F0-ABD5D97AB8C4}" presName="c1text" presStyleLbl="node1" presStyleIdx="0" presStyleCnt="3">
        <dgm:presLayoutVars>
          <dgm:bulletEnabled val="1"/>
        </dgm:presLayoutVars>
      </dgm:prSet>
      <dgm:spPr/>
    </dgm:pt>
    <dgm:pt modelId="{1CE623A6-BB2D-4AF3-8AAB-D6BA29B6DD04}" type="pres">
      <dgm:prSet presAssocID="{77625FAB-2993-4749-85F0-ABD5D97AB8C4}" presName="comp2" presStyleCnt="0"/>
      <dgm:spPr/>
    </dgm:pt>
    <dgm:pt modelId="{DD09BF0C-9EBE-4F7C-AD46-69CC2D2CA37C}" type="pres">
      <dgm:prSet presAssocID="{77625FAB-2993-4749-85F0-ABD5D97AB8C4}" presName="circle2" presStyleLbl="node1" presStyleIdx="1" presStyleCnt="3"/>
      <dgm:spPr/>
    </dgm:pt>
    <dgm:pt modelId="{A4AC86F1-4462-4077-8313-576D81BDD4A1}" type="pres">
      <dgm:prSet presAssocID="{77625FAB-2993-4749-85F0-ABD5D97AB8C4}" presName="c2text" presStyleLbl="node1" presStyleIdx="1" presStyleCnt="3">
        <dgm:presLayoutVars>
          <dgm:bulletEnabled val="1"/>
        </dgm:presLayoutVars>
      </dgm:prSet>
      <dgm:spPr/>
    </dgm:pt>
    <dgm:pt modelId="{0E7C1201-B741-49CC-A19C-7013231A6156}" type="pres">
      <dgm:prSet presAssocID="{77625FAB-2993-4749-85F0-ABD5D97AB8C4}" presName="comp3" presStyleCnt="0"/>
      <dgm:spPr/>
    </dgm:pt>
    <dgm:pt modelId="{74CE5301-57E0-4D00-94DB-090DACAED1F7}" type="pres">
      <dgm:prSet presAssocID="{77625FAB-2993-4749-85F0-ABD5D97AB8C4}" presName="circle3" presStyleLbl="node1" presStyleIdx="2" presStyleCnt="3"/>
      <dgm:spPr/>
    </dgm:pt>
    <dgm:pt modelId="{F182A1BF-8B37-4AB4-8595-81A48BF1D610}" type="pres">
      <dgm:prSet presAssocID="{77625FAB-2993-4749-85F0-ABD5D97AB8C4}" presName="c3text" presStyleLbl="node1" presStyleIdx="2" presStyleCnt="3">
        <dgm:presLayoutVars>
          <dgm:bulletEnabled val="1"/>
        </dgm:presLayoutVars>
      </dgm:prSet>
      <dgm:spPr/>
    </dgm:pt>
  </dgm:ptLst>
  <dgm:cxnLst>
    <dgm:cxn modelId="{54339600-47FE-40E2-8205-B9B93A0AFB11}" type="presOf" srcId="{803BCDDB-BB02-412C-B6DB-625FD8EDDEA6}" destId="{F182A1BF-8B37-4AB4-8595-81A48BF1D610}" srcOrd="1" destOrd="0" presId="urn:microsoft.com/office/officeart/2005/8/layout/venn2"/>
    <dgm:cxn modelId="{25EDA405-3EDF-42F7-A346-C28770E1FEDC}" type="presOf" srcId="{55FA9B91-F75B-4042-9E57-0BC397906482}" destId="{A4AC86F1-4462-4077-8313-576D81BDD4A1}" srcOrd="1" destOrd="0" presId="urn:microsoft.com/office/officeart/2005/8/layout/venn2"/>
    <dgm:cxn modelId="{C608F116-8A62-4099-AC4D-CDD02FD802CE}" srcId="{77625FAB-2993-4749-85F0-ABD5D97AB8C4}" destId="{55FA9B91-F75B-4042-9E57-0BC397906482}" srcOrd="1" destOrd="0" parTransId="{80657DC6-F0FF-4CD6-A21A-2EE11572F266}" sibTransId="{3DF35AB3-2942-4496-BF50-3FF6DD14D0DA}"/>
    <dgm:cxn modelId="{1F50FB20-7361-41A8-9381-4FFE2A3A0B4C}" type="presOf" srcId="{803BCDDB-BB02-412C-B6DB-625FD8EDDEA6}" destId="{74CE5301-57E0-4D00-94DB-090DACAED1F7}" srcOrd="0" destOrd="0" presId="urn:microsoft.com/office/officeart/2005/8/layout/venn2"/>
    <dgm:cxn modelId="{CA737B27-4499-47D0-99EF-C33BDD165DB1}" type="presOf" srcId="{E623E9ED-E637-4B07-B8A9-67B9AFBA46D6}" destId="{D2C08A47-3FE6-4B78-AB2C-5619351AC0BD}" srcOrd="1" destOrd="0" presId="urn:microsoft.com/office/officeart/2005/8/layout/venn2"/>
    <dgm:cxn modelId="{D3579D3C-8628-4C88-A9A7-D9C53B4972FA}" type="presOf" srcId="{77625FAB-2993-4749-85F0-ABD5D97AB8C4}" destId="{45442781-0242-460F-AD3C-6BE74B6F937A}" srcOrd="0" destOrd="0" presId="urn:microsoft.com/office/officeart/2005/8/layout/venn2"/>
    <dgm:cxn modelId="{9D8F3261-9C45-4BB8-B08F-4A10CE6A3465}" type="presOf" srcId="{55FA9B91-F75B-4042-9E57-0BC397906482}" destId="{DD09BF0C-9EBE-4F7C-AD46-69CC2D2CA37C}" srcOrd="0" destOrd="0" presId="urn:microsoft.com/office/officeart/2005/8/layout/venn2"/>
    <dgm:cxn modelId="{BD5FD782-E4B2-4C88-8581-FF642BE73BFD}" srcId="{77625FAB-2993-4749-85F0-ABD5D97AB8C4}" destId="{E623E9ED-E637-4B07-B8A9-67B9AFBA46D6}" srcOrd="0" destOrd="0" parTransId="{BDA277DF-AED9-4878-A77D-0E469F112764}" sibTransId="{224B601E-EB49-43EB-8BC1-05F608D25F52}"/>
    <dgm:cxn modelId="{9613C69E-84BA-46F5-9E64-37026760268A}" type="presOf" srcId="{E623E9ED-E637-4B07-B8A9-67B9AFBA46D6}" destId="{B1567459-83D8-43A9-8A40-781829374B37}" srcOrd="0" destOrd="0" presId="urn:microsoft.com/office/officeart/2005/8/layout/venn2"/>
    <dgm:cxn modelId="{6C2F45AA-5D33-4904-BEFF-A19AA15874C2}" srcId="{77625FAB-2993-4749-85F0-ABD5D97AB8C4}" destId="{803BCDDB-BB02-412C-B6DB-625FD8EDDEA6}" srcOrd="2" destOrd="0" parTransId="{27FD5D88-875C-4007-965A-EFB3A36A2BF4}" sibTransId="{327186C5-43DB-42CA-91F4-1FA073D2120E}"/>
    <dgm:cxn modelId="{7060EA57-F85D-47D9-B32E-45E1C0A46B52}" type="presParOf" srcId="{45442781-0242-460F-AD3C-6BE74B6F937A}" destId="{DAEC09E8-0DD5-483E-AF4D-135FD11D5793}" srcOrd="0" destOrd="0" presId="urn:microsoft.com/office/officeart/2005/8/layout/venn2"/>
    <dgm:cxn modelId="{40CD71D4-49E2-4F12-AB40-9A97DDF2314A}" type="presParOf" srcId="{DAEC09E8-0DD5-483E-AF4D-135FD11D5793}" destId="{B1567459-83D8-43A9-8A40-781829374B37}" srcOrd="0" destOrd="0" presId="urn:microsoft.com/office/officeart/2005/8/layout/venn2"/>
    <dgm:cxn modelId="{A5D877F6-9ED4-4196-A59B-D586BBF2463F}" type="presParOf" srcId="{DAEC09E8-0DD5-483E-AF4D-135FD11D5793}" destId="{D2C08A47-3FE6-4B78-AB2C-5619351AC0BD}" srcOrd="1" destOrd="0" presId="urn:microsoft.com/office/officeart/2005/8/layout/venn2"/>
    <dgm:cxn modelId="{A1E90974-EA97-4A6B-8899-CF28009560FC}" type="presParOf" srcId="{45442781-0242-460F-AD3C-6BE74B6F937A}" destId="{1CE623A6-BB2D-4AF3-8AAB-D6BA29B6DD04}" srcOrd="1" destOrd="0" presId="urn:microsoft.com/office/officeart/2005/8/layout/venn2"/>
    <dgm:cxn modelId="{034AA625-1AC4-4D15-A785-EB7762790EAD}" type="presParOf" srcId="{1CE623A6-BB2D-4AF3-8AAB-D6BA29B6DD04}" destId="{DD09BF0C-9EBE-4F7C-AD46-69CC2D2CA37C}" srcOrd="0" destOrd="0" presId="urn:microsoft.com/office/officeart/2005/8/layout/venn2"/>
    <dgm:cxn modelId="{AEB77D70-4623-444B-B88E-37DD7A6A57B4}" type="presParOf" srcId="{1CE623A6-BB2D-4AF3-8AAB-D6BA29B6DD04}" destId="{A4AC86F1-4462-4077-8313-576D81BDD4A1}" srcOrd="1" destOrd="0" presId="urn:microsoft.com/office/officeart/2005/8/layout/venn2"/>
    <dgm:cxn modelId="{AA5455CD-4A56-45BB-9CBE-5DF8F4496148}" type="presParOf" srcId="{45442781-0242-460F-AD3C-6BE74B6F937A}" destId="{0E7C1201-B741-49CC-A19C-7013231A6156}" srcOrd="2" destOrd="0" presId="urn:microsoft.com/office/officeart/2005/8/layout/venn2"/>
    <dgm:cxn modelId="{8F1D9EBA-E9F5-457B-9779-0C34A2F2520F}" type="presParOf" srcId="{0E7C1201-B741-49CC-A19C-7013231A6156}" destId="{74CE5301-57E0-4D00-94DB-090DACAED1F7}" srcOrd="0" destOrd="0" presId="urn:microsoft.com/office/officeart/2005/8/layout/venn2"/>
    <dgm:cxn modelId="{C7A89DE1-840A-4F3D-BD63-792D1717C554}" type="presParOf" srcId="{0E7C1201-B741-49CC-A19C-7013231A6156}" destId="{F182A1BF-8B37-4AB4-8595-81A48BF1D61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2EBBC-7264-4B6D-BA34-D3DF20DCF009}" type="doc">
      <dgm:prSet loTypeId="urn:microsoft.com/office/officeart/2005/8/layout/hProcess9" loCatId="process" qsTypeId="urn:microsoft.com/office/officeart/2005/8/quickstyle/simple1" qsCatId="simple" csTypeId="urn:microsoft.com/office/officeart/2005/8/colors/accent1_1" csCatId="accent1" phldr="1"/>
      <dgm:spPr/>
    </dgm:pt>
    <dgm:pt modelId="{9A5FABC0-53A4-49EA-A8BD-0C4729AD8F7E}">
      <dgm:prSet phldrT="[Text]" phldr="0"/>
      <dgm:spPr/>
      <dgm:t>
        <a:bodyPr/>
        <a:lstStyle/>
        <a:p>
          <a:pPr rtl="0"/>
          <a:r>
            <a:rPr lang="en-US">
              <a:latin typeface="Tahoma"/>
            </a:rPr>
            <a:t>Person-centered policies</a:t>
          </a:r>
          <a:endParaRPr lang="en-US"/>
        </a:p>
      </dgm:t>
    </dgm:pt>
    <dgm:pt modelId="{C319AF5D-7EE3-4047-A0B7-6352CFF33675}" type="parTrans" cxnId="{3F0EF1DE-73D1-499C-8842-E1C98B4BB40F}">
      <dgm:prSet/>
      <dgm:spPr/>
      <dgm:t>
        <a:bodyPr/>
        <a:lstStyle/>
        <a:p>
          <a:endParaRPr lang="en-US"/>
        </a:p>
      </dgm:t>
    </dgm:pt>
    <dgm:pt modelId="{436FB85D-83E1-439B-8CAB-42C7B63C4008}" type="sibTrans" cxnId="{3F0EF1DE-73D1-499C-8842-E1C98B4BB40F}">
      <dgm:prSet/>
      <dgm:spPr/>
      <dgm:t>
        <a:bodyPr/>
        <a:lstStyle/>
        <a:p>
          <a:endParaRPr lang="en-US"/>
        </a:p>
      </dgm:t>
    </dgm:pt>
    <dgm:pt modelId="{0E663D7D-48B5-42C6-8598-CE66777B4879}">
      <dgm:prSet phldrT="[Text]" phldr="0"/>
      <dgm:spPr/>
      <dgm:t>
        <a:bodyPr/>
        <a:lstStyle/>
        <a:p>
          <a:pPr rtl="0"/>
          <a:r>
            <a:rPr lang="en-US">
              <a:latin typeface="Tahoma"/>
            </a:rPr>
            <a:t>Person-centered planning</a:t>
          </a:r>
          <a:endParaRPr lang="en-US"/>
        </a:p>
      </dgm:t>
    </dgm:pt>
    <dgm:pt modelId="{083B457F-C020-4500-A88C-78E81DB22F6B}" type="parTrans" cxnId="{AF9932D9-4B7F-461E-B6BE-8482B502CAF0}">
      <dgm:prSet/>
      <dgm:spPr/>
      <dgm:t>
        <a:bodyPr/>
        <a:lstStyle/>
        <a:p>
          <a:endParaRPr lang="en-US"/>
        </a:p>
      </dgm:t>
    </dgm:pt>
    <dgm:pt modelId="{9CEBB505-EE11-44FE-83DF-815DD968C293}" type="sibTrans" cxnId="{AF9932D9-4B7F-461E-B6BE-8482B502CAF0}">
      <dgm:prSet/>
      <dgm:spPr/>
      <dgm:t>
        <a:bodyPr/>
        <a:lstStyle/>
        <a:p>
          <a:endParaRPr lang="en-US"/>
        </a:p>
      </dgm:t>
    </dgm:pt>
    <dgm:pt modelId="{656EA19D-18DE-4637-85B4-ECB8C3F4FCD2}">
      <dgm:prSet phldrT="[Text]" phldr="0"/>
      <dgm:spPr/>
      <dgm:t>
        <a:bodyPr/>
        <a:lstStyle/>
        <a:p>
          <a:pPr rtl="0"/>
          <a:r>
            <a:rPr lang="en-US">
              <a:latin typeface="Tahoma"/>
            </a:rPr>
            <a:t>Person-centered training</a:t>
          </a:r>
          <a:endParaRPr lang="en-US"/>
        </a:p>
      </dgm:t>
    </dgm:pt>
    <dgm:pt modelId="{3BFED86B-3EA5-4FE2-A977-F4F5830A4E5A}" type="parTrans" cxnId="{D3A3BB3D-B238-4E7D-B5BE-331EB3DF0176}">
      <dgm:prSet/>
      <dgm:spPr/>
      <dgm:t>
        <a:bodyPr/>
        <a:lstStyle/>
        <a:p>
          <a:endParaRPr lang="en-US"/>
        </a:p>
      </dgm:t>
    </dgm:pt>
    <dgm:pt modelId="{E6113B2A-9A0A-46C7-8B52-8B85E820604C}" type="sibTrans" cxnId="{D3A3BB3D-B238-4E7D-B5BE-331EB3DF0176}">
      <dgm:prSet/>
      <dgm:spPr/>
      <dgm:t>
        <a:bodyPr/>
        <a:lstStyle/>
        <a:p>
          <a:endParaRPr lang="en-US"/>
        </a:p>
      </dgm:t>
    </dgm:pt>
    <dgm:pt modelId="{E16A58F1-C3B8-46F8-9B9E-96C0D1DEB81B}">
      <dgm:prSet phldr="0"/>
      <dgm:spPr/>
      <dgm:t>
        <a:bodyPr/>
        <a:lstStyle/>
        <a:p>
          <a:pPr rtl="0"/>
          <a:r>
            <a:rPr lang="en-US">
              <a:latin typeface="Tahoma"/>
            </a:rPr>
            <a:t>Person-centered practices and implementation</a:t>
          </a:r>
        </a:p>
      </dgm:t>
    </dgm:pt>
    <dgm:pt modelId="{0C200B2F-6775-42D7-AE1E-73AED2B6C517}" type="parTrans" cxnId="{D426475D-15F0-4DCE-B58C-160E12BB61D9}">
      <dgm:prSet/>
      <dgm:spPr/>
      <dgm:t>
        <a:bodyPr/>
        <a:lstStyle/>
        <a:p>
          <a:endParaRPr lang="en-US"/>
        </a:p>
      </dgm:t>
    </dgm:pt>
    <dgm:pt modelId="{9DA8BF02-7610-48AC-9182-16516BD0B6E4}" type="sibTrans" cxnId="{D426475D-15F0-4DCE-B58C-160E12BB61D9}">
      <dgm:prSet/>
      <dgm:spPr/>
      <dgm:t>
        <a:bodyPr/>
        <a:lstStyle/>
        <a:p>
          <a:endParaRPr lang="en-US"/>
        </a:p>
      </dgm:t>
    </dgm:pt>
    <dgm:pt modelId="{7D18BCE6-81C9-4963-AC5E-463989F7AF0E}">
      <dgm:prSet phldr="0"/>
      <dgm:spPr/>
      <dgm:t>
        <a:bodyPr/>
        <a:lstStyle/>
        <a:p>
          <a:pPr rtl="0"/>
          <a:r>
            <a:rPr lang="en-US">
              <a:latin typeface="Tahoma"/>
            </a:rPr>
            <a:t>Person-centered outcomes</a:t>
          </a:r>
          <a:r>
            <a:rPr lang="en-US" b="0">
              <a:latin typeface="Tahoma"/>
            </a:rPr>
            <a:t> </a:t>
          </a:r>
          <a:endParaRPr lang="en-US" b="1">
            <a:latin typeface="Tahoma"/>
          </a:endParaRPr>
        </a:p>
      </dgm:t>
    </dgm:pt>
    <dgm:pt modelId="{F4BF769D-17E4-4D2B-B989-4E902FA02FCF}" type="parTrans" cxnId="{C71E837C-A86F-4E25-9592-EAC9DE0E448B}">
      <dgm:prSet/>
      <dgm:spPr/>
      <dgm:t>
        <a:bodyPr/>
        <a:lstStyle/>
        <a:p>
          <a:endParaRPr lang="en-US"/>
        </a:p>
      </dgm:t>
    </dgm:pt>
    <dgm:pt modelId="{CFD079A8-1625-4011-BD5A-C8B5125FA8B6}" type="sibTrans" cxnId="{C71E837C-A86F-4E25-9592-EAC9DE0E448B}">
      <dgm:prSet/>
      <dgm:spPr/>
      <dgm:t>
        <a:bodyPr/>
        <a:lstStyle/>
        <a:p>
          <a:endParaRPr lang="en-US"/>
        </a:p>
      </dgm:t>
    </dgm:pt>
    <dgm:pt modelId="{3DB5B1B4-DEF2-42C3-AF99-CE229CC17C70}" type="pres">
      <dgm:prSet presAssocID="{CEB2EBBC-7264-4B6D-BA34-D3DF20DCF009}" presName="CompostProcess" presStyleCnt="0">
        <dgm:presLayoutVars>
          <dgm:dir/>
          <dgm:resizeHandles val="exact"/>
        </dgm:presLayoutVars>
      </dgm:prSet>
      <dgm:spPr/>
    </dgm:pt>
    <dgm:pt modelId="{915D298A-923A-43DB-8D3C-D52329DE4CE1}" type="pres">
      <dgm:prSet presAssocID="{CEB2EBBC-7264-4B6D-BA34-D3DF20DCF009}" presName="arrow" presStyleLbl="bgShp" presStyleIdx="0" presStyleCnt="1"/>
      <dgm:spPr/>
    </dgm:pt>
    <dgm:pt modelId="{B9FECF72-413E-4D7C-A320-57D264EF2F86}" type="pres">
      <dgm:prSet presAssocID="{CEB2EBBC-7264-4B6D-BA34-D3DF20DCF009}" presName="linearProcess" presStyleCnt="0"/>
      <dgm:spPr/>
    </dgm:pt>
    <dgm:pt modelId="{17147B64-7710-486F-9C25-0207BDFB0422}" type="pres">
      <dgm:prSet presAssocID="{9A5FABC0-53A4-49EA-A8BD-0C4729AD8F7E}" presName="textNode" presStyleLbl="node1" presStyleIdx="0" presStyleCnt="5">
        <dgm:presLayoutVars>
          <dgm:bulletEnabled val="1"/>
        </dgm:presLayoutVars>
      </dgm:prSet>
      <dgm:spPr/>
    </dgm:pt>
    <dgm:pt modelId="{BCFFD301-D9FA-4737-AA94-38BE7E92CD0F}" type="pres">
      <dgm:prSet presAssocID="{436FB85D-83E1-439B-8CAB-42C7B63C4008}" presName="sibTrans" presStyleCnt="0"/>
      <dgm:spPr/>
    </dgm:pt>
    <dgm:pt modelId="{887CB50E-611E-405F-AC77-BA582EAEC4DC}" type="pres">
      <dgm:prSet presAssocID="{0E663D7D-48B5-42C6-8598-CE66777B4879}" presName="textNode" presStyleLbl="node1" presStyleIdx="1" presStyleCnt="5">
        <dgm:presLayoutVars>
          <dgm:bulletEnabled val="1"/>
        </dgm:presLayoutVars>
      </dgm:prSet>
      <dgm:spPr/>
    </dgm:pt>
    <dgm:pt modelId="{0E624AEB-A888-4839-B464-77D267674DEB}" type="pres">
      <dgm:prSet presAssocID="{9CEBB505-EE11-44FE-83DF-815DD968C293}" presName="sibTrans" presStyleCnt="0"/>
      <dgm:spPr/>
    </dgm:pt>
    <dgm:pt modelId="{5F7323BF-D4DC-4223-8242-7EC28EF35A9D}" type="pres">
      <dgm:prSet presAssocID="{656EA19D-18DE-4637-85B4-ECB8C3F4FCD2}" presName="textNode" presStyleLbl="node1" presStyleIdx="2" presStyleCnt="5">
        <dgm:presLayoutVars>
          <dgm:bulletEnabled val="1"/>
        </dgm:presLayoutVars>
      </dgm:prSet>
      <dgm:spPr/>
    </dgm:pt>
    <dgm:pt modelId="{DE1D768E-5993-48C0-BA6D-7734823FE92C}" type="pres">
      <dgm:prSet presAssocID="{E6113B2A-9A0A-46C7-8B52-8B85E820604C}" presName="sibTrans" presStyleCnt="0"/>
      <dgm:spPr/>
    </dgm:pt>
    <dgm:pt modelId="{B89B63A1-9058-474C-A6A9-C21F7D7B4F2B}" type="pres">
      <dgm:prSet presAssocID="{E16A58F1-C3B8-46F8-9B9E-96C0D1DEB81B}" presName="textNode" presStyleLbl="node1" presStyleIdx="3" presStyleCnt="5">
        <dgm:presLayoutVars>
          <dgm:bulletEnabled val="1"/>
        </dgm:presLayoutVars>
      </dgm:prSet>
      <dgm:spPr/>
    </dgm:pt>
    <dgm:pt modelId="{78850ECA-42EC-45E6-91B0-294C50A25445}" type="pres">
      <dgm:prSet presAssocID="{9DA8BF02-7610-48AC-9182-16516BD0B6E4}" presName="sibTrans" presStyleCnt="0"/>
      <dgm:spPr/>
    </dgm:pt>
    <dgm:pt modelId="{DC887E75-3798-4B78-864C-8495EAF942A3}" type="pres">
      <dgm:prSet presAssocID="{7D18BCE6-81C9-4963-AC5E-463989F7AF0E}" presName="textNode" presStyleLbl="node1" presStyleIdx="4" presStyleCnt="5">
        <dgm:presLayoutVars>
          <dgm:bulletEnabled val="1"/>
        </dgm:presLayoutVars>
      </dgm:prSet>
      <dgm:spPr/>
    </dgm:pt>
  </dgm:ptLst>
  <dgm:cxnLst>
    <dgm:cxn modelId="{8B4CC712-3C45-47AA-8188-3B4D05FB5241}" type="presOf" srcId="{E16A58F1-C3B8-46F8-9B9E-96C0D1DEB81B}" destId="{B89B63A1-9058-474C-A6A9-C21F7D7B4F2B}" srcOrd="0" destOrd="0" presId="urn:microsoft.com/office/officeart/2005/8/layout/hProcess9"/>
    <dgm:cxn modelId="{E0AB5730-3863-4C7A-9C4E-92920E39037C}" type="presOf" srcId="{656EA19D-18DE-4637-85B4-ECB8C3F4FCD2}" destId="{5F7323BF-D4DC-4223-8242-7EC28EF35A9D}" srcOrd="0" destOrd="0" presId="urn:microsoft.com/office/officeart/2005/8/layout/hProcess9"/>
    <dgm:cxn modelId="{D3A3BB3D-B238-4E7D-B5BE-331EB3DF0176}" srcId="{CEB2EBBC-7264-4B6D-BA34-D3DF20DCF009}" destId="{656EA19D-18DE-4637-85B4-ECB8C3F4FCD2}" srcOrd="2" destOrd="0" parTransId="{3BFED86B-3EA5-4FE2-A977-F4F5830A4E5A}" sibTransId="{E6113B2A-9A0A-46C7-8B52-8B85E820604C}"/>
    <dgm:cxn modelId="{D426475D-15F0-4DCE-B58C-160E12BB61D9}" srcId="{CEB2EBBC-7264-4B6D-BA34-D3DF20DCF009}" destId="{E16A58F1-C3B8-46F8-9B9E-96C0D1DEB81B}" srcOrd="3" destOrd="0" parTransId="{0C200B2F-6775-42D7-AE1E-73AED2B6C517}" sibTransId="{9DA8BF02-7610-48AC-9182-16516BD0B6E4}"/>
    <dgm:cxn modelId="{C71E837C-A86F-4E25-9592-EAC9DE0E448B}" srcId="{CEB2EBBC-7264-4B6D-BA34-D3DF20DCF009}" destId="{7D18BCE6-81C9-4963-AC5E-463989F7AF0E}" srcOrd="4" destOrd="0" parTransId="{F4BF769D-17E4-4D2B-B989-4E902FA02FCF}" sibTransId="{CFD079A8-1625-4011-BD5A-C8B5125FA8B6}"/>
    <dgm:cxn modelId="{614AB489-501A-453C-A199-060770F3B597}" type="presOf" srcId="{CEB2EBBC-7264-4B6D-BA34-D3DF20DCF009}" destId="{3DB5B1B4-DEF2-42C3-AF99-CE229CC17C70}" srcOrd="0" destOrd="0" presId="urn:microsoft.com/office/officeart/2005/8/layout/hProcess9"/>
    <dgm:cxn modelId="{5D0298B3-0C0C-4A52-8E21-5A361940DAB9}" type="presOf" srcId="{9A5FABC0-53A4-49EA-A8BD-0C4729AD8F7E}" destId="{17147B64-7710-486F-9C25-0207BDFB0422}" srcOrd="0" destOrd="0" presId="urn:microsoft.com/office/officeart/2005/8/layout/hProcess9"/>
    <dgm:cxn modelId="{AF9932D9-4B7F-461E-B6BE-8482B502CAF0}" srcId="{CEB2EBBC-7264-4B6D-BA34-D3DF20DCF009}" destId="{0E663D7D-48B5-42C6-8598-CE66777B4879}" srcOrd="1" destOrd="0" parTransId="{083B457F-C020-4500-A88C-78E81DB22F6B}" sibTransId="{9CEBB505-EE11-44FE-83DF-815DD968C293}"/>
    <dgm:cxn modelId="{3F0EF1DE-73D1-499C-8842-E1C98B4BB40F}" srcId="{CEB2EBBC-7264-4B6D-BA34-D3DF20DCF009}" destId="{9A5FABC0-53A4-49EA-A8BD-0C4729AD8F7E}" srcOrd="0" destOrd="0" parTransId="{C319AF5D-7EE3-4047-A0B7-6352CFF33675}" sibTransId="{436FB85D-83E1-439B-8CAB-42C7B63C4008}"/>
    <dgm:cxn modelId="{2B558EE8-BA9A-4394-9C4A-F3EE0C937F97}" type="presOf" srcId="{7D18BCE6-81C9-4963-AC5E-463989F7AF0E}" destId="{DC887E75-3798-4B78-864C-8495EAF942A3}" srcOrd="0" destOrd="0" presId="urn:microsoft.com/office/officeart/2005/8/layout/hProcess9"/>
    <dgm:cxn modelId="{A1D8B3F7-C956-4F0C-A485-1C3F7F8EB110}" type="presOf" srcId="{0E663D7D-48B5-42C6-8598-CE66777B4879}" destId="{887CB50E-611E-405F-AC77-BA582EAEC4DC}" srcOrd="0" destOrd="0" presId="urn:microsoft.com/office/officeart/2005/8/layout/hProcess9"/>
    <dgm:cxn modelId="{6A073F8C-7BFD-4396-AFF7-FEEBB0E9591F}" type="presParOf" srcId="{3DB5B1B4-DEF2-42C3-AF99-CE229CC17C70}" destId="{915D298A-923A-43DB-8D3C-D52329DE4CE1}" srcOrd="0" destOrd="0" presId="urn:microsoft.com/office/officeart/2005/8/layout/hProcess9"/>
    <dgm:cxn modelId="{CBBCC5C6-5B08-4067-800A-85C41A10C583}" type="presParOf" srcId="{3DB5B1B4-DEF2-42C3-AF99-CE229CC17C70}" destId="{B9FECF72-413E-4D7C-A320-57D264EF2F86}" srcOrd="1" destOrd="0" presId="urn:microsoft.com/office/officeart/2005/8/layout/hProcess9"/>
    <dgm:cxn modelId="{C783C7BC-A53C-4D4E-AD85-471D52FAC557}" type="presParOf" srcId="{B9FECF72-413E-4D7C-A320-57D264EF2F86}" destId="{17147B64-7710-486F-9C25-0207BDFB0422}" srcOrd="0" destOrd="0" presId="urn:microsoft.com/office/officeart/2005/8/layout/hProcess9"/>
    <dgm:cxn modelId="{B87A356E-A4A9-400D-8CB2-18B91FE2F9E6}" type="presParOf" srcId="{B9FECF72-413E-4D7C-A320-57D264EF2F86}" destId="{BCFFD301-D9FA-4737-AA94-38BE7E92CD0F}" srcOrd="1" destOrd="0" presId="urn:microsoft.com/office/officeart/2005/8/layout/hProcess9"/>
    <dgm:cxn modelId="{A3482F0C-F087-4CB1-9636-1EA8F5E1E52E}" type="presParOf" srcId="{B9FECF72-413E-4D7C-A320-57D264EF2F86}" destId="{887CB50E-611E-405F-AC77-BA582EAEC4DC}" srcOrd="2" destOrd="0" presId="urn:microsoft.com/office/officeart/2005/8/layout/hProcess9"/>
    <dgm:cxn modelId="{5B7197B3-8EEE-49C3-895E-515D8A5623E4}" type="presParOf" srcId="{B9FECF72-413E-4D7C-A320-57D264EF2F86}" destId="{0E624AEB-A888-4839-B464-77D267674DEB}" srcOrd="3" destOrd="0" presId="urn:microsoft.com/office/officeart/2005/8/layout/hProcess9"/>
    <dgm:cxn modelId="{E3483BDE-4B69-4925-AF58-5CFA6CBB9786}" type="presParOf" srcId="{B9FECF72-413E-4D7C-A320-57D264EF2F86}" destId="{5F7323BF-D4DC-4223-8242-7EC28EF35A9D}" srcOrd="4" destOrd="0" presId="urn:microsoft.com/office/officeart/2005/8/layout/hProcess9"/>
    <dgm:cxn modelId="{9F0854CD-DAA6-40EE-A8C3-8030AE28969F}" type="presParOf" srcId="{B9FECF72-413E-4D7C-A320-57D264EF2F86}" destId="{DE1D768E-5993-48C0-BA6D-7734823FE92C}" srcOrd="5" destOrd="0" presId="urn:microsoft.com/office/officeart/2005/8/layout/hProcess9"/>
    <dgm:cxn modelId="{7BBD325B-E809-4EDF-8A6D-4969460F5404}" type="presParOf" srcId="{B9FECF72-413E-4D7C-A320-57D264EF2F86}" destId="{B89B63A1-9058-474C-A6A9-C21F7D7B4F2B}" srcOrd="6" destOrd="0" presId="urn:microsoft.com/office/officeart/2005/8/layout/hProcess9"/>
    <dgm:cxn modelId="{B06C674F-11E4-4EB7-843B-B75E4DBE4AFF}" type="presParOf" srcId="{B9FECF72-413E-4D7C-A320-57D264EF2F86}" destId="{78850ECA-42EC-45E6-91B0-294C50A25445}" srcOrd="7" destOrd="0" presId="urn:microsoft.com/office/officeart/2005/8/layout/hProcess9"/>
    <dgm:cxn modelId="{CBC1471A-9A05-44C8-8B77-3247CFF0EBA8}" type="presParOf" srcId="{B9FECF72-413E-4D7C-A320-57D264EF2F86}" destId="{DC887E75-3798-4B78-864C-8495EAF942A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67459-83D8-43A9-8A40-781829374B37}">
      <dsp:nvSpPr>
        <dsp:cNvPr id="0" name=""/>
        <dsp:cNvSpPr/>
      </dsp:nvSpPr>
      <dsp:spPr>
        <a:xfrm>
          <a:off x="340964" y="0"/>
          <a:ext cx="4583853" cy="458385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Indirect supports</a:t>
          </a:r>
        </a:p>
      </dsp:txBody>
      <dsp:txXfrm>
        <a:off x="1831863" y="229192"/>
        <a:ext cx="1602056" cy="687577"/>
      </dsp:txXfrm>
    </dsp:sp>
    <dsp:sp modelId="{DD09BF0C-9EBE-4F7C-AD46-69CC2D2CA37C}">
      <dsp:nvSpPr>
        <dsp:cNvPr id="0" name=""/>
        <dsp:cNvSpPr/>
      </dsp:nvSpPr>
      <dsp:spPr>
        <a:xfrm>
          <a:off x="913946" y="1145963"/>
          <a:ext cx="3437889" cy="3437889"/>
        </a:xfrm>
        <a:prstGeom prst="ellipse">
          <a:avLst/>
        </a:prstGeom>
        <a:solidFill>
          <a:schemeClr val="accent5">
            <a:hueOff val="-5352087"/>
            <a:satOff val="-6020"/>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Direct supports</a:t>
          </a:r>
        </a:p>
      </dsp:txBody>
      <dsp:txXfrm>
        <a:off x="1831863" y="1360831"/>
        <a:ext cx="1602056" cy="644604"/>
      </dsp:txXfrm>
    </dsp:sp>
    <dsp:sp modelId="{74CE5301-57E0-4D00-94DB-090DACAED1F7}">
      <dsp:nvSpPr>
        <dsp:cNvPr id="0" name=""/>
        <dsp:cNvSpPr/>
      </dsp:nvSpPr>
      <dsp:spPr>
        <a:xfrm>
          <a:off x="1486928" y="2291926"/>
          <a:ext cx="2291926" cy="2291926"/>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HCBS user</a:t>
          </a:r>
        </a:p>
      </dsp:txBody>
      <dsp:txXfrm>
        <a:off x="1822573" y="2864908"/>
        <a:ext cx="1620636" cy="1145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D298A-923A-43DB-8D3C-D52329DE4CE1}">
      <dsp:nvSpPr>
        <dsp:cNvPr id="0" name=""/>
        <dsp:cNvSpPr/>
      </dsp:nvSpPr>
      <dsp:spPr>
        <a:xfrm>
          <a:off x="746581" y="0"/>
          <a:ext cx="8461255" cy="48640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47B64-7710-486F-9C25-0207BDFB0422}">
      <dsp:nvSpPr>
        <dsp:cNvPr id="0" name=""/>
        <dsp:cNvSpPr/>
      </dsp:nvSpPr>
      <dsp:spPr>
        <a:xfrm>
          <a:off x="4374" y="1459229"/>
          <a:ext cx="1912628" cy="19456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ahoma"/>
            </a:rPr>
            <a:t>Person-centered policies</a:t>
          </a:r>
          <a:endParaRPr lang="en-US" sz="1800" kern="1200"/>
        </a:p>
      </dsp:txBody>
      <dsp:txXfrm>
        <a:off x="97741" y="1552596"/>
        <a:ext cx="1725894" cy="1758905"/>
      </dsp:txXfrm>
    </dsp:sp>
    <dsp:sp modelId="{887CB50E-611E-405F-AC77-BA582EAEC4DC}">
      <dsp:nvSpPr>
        <dsp:cNvPr id="0" name=""/>
        <dsp:cNvSpPr/>
      </dsp:nvSpPr>
      <dsp:spPr>
        <a:xfrm>
          <a:off x="2012634" y="1459229"/>
          <a:ext cx="1912628" cy="19456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ahoma"/>
            </a:rPr>
            <a:t>Person-centered planning</a:t>
          </a:r>
          <a:endParaRPr lang="en-US" sz="1800" kern="1200"/>
        </a:p>
      </dsp:txBody>
      <dsp:txXfrm>
        <a:off x="2106001" y="1552596"/>
        <a:ext cx="1725894" cy="1758905"/>
      </dsp:txXfrm>
    </dsp:sp>
    <dsp:sp modelId="{5F7323BF-D4DC-4223-8242-7EC28EF35A9D}">
      <dsp:nvSpPr>
        <dsp:cNvPr id="0" name=""/>
        <dsp:cNvSpPr/>
      </dsp:nvSpPr>
      <dsp:spPr>
        <a:xfrm>
          <a:off x="4020894" y="1459229"/>
          <a:ext cx="1912628" cy="19456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ahoma"/>
            </a:rPr>
            <a:t>Person-centered training</a:t>
          </a:r>
          <a:endParaRPr lang="en-US" sz="1800" kern="1200"/>
        </a:p>
      </dsp:txBody>
      <dsp:txXfrm>
        <a:off x="4114261" y="1552596"/>
        <a:ext cx="1725894" cy="1758905"/>
      </dsp:txXfrm>
    </dsp:sp>
    <dsp:sp modelId="{B89B63A1-9058-474C-A6A9-C21F7D7B4F2B}">
      <dsp:nvSpPr>
        <dsp:cNvPr id="0" name=""/>
        <dsp:cNvSpPr/>
      </dsp:nvSpPr>
      <dsp:spPr>
        <a:xfrm>
          <a:off x="6029154" y="1459229"/>
          <a:ext cx="1912628" cy="19456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ahoma"/>
            </a:rPr>
            <a:t>Person-centered practices and implementation</a:t>
          </a:r>
        </a:p>
      </dsp:txBody>
      <dsp:txXfrm>
        <a:off x="6122521" y="1552596"/>
        <a:ext cx="1725894" cy="1758905"/>
      </dsp:txXfrm>
    </dsp:sp>
    <dsp:sp modelId="{DC887E75-3798-4B78-864C-8495EAF942A3}">
      <dsp:nvSpPr>
        <dsp:cNvPr id="0" name=""/>
        <dsp:cNvSpPr/>
      </dsp:nvSpPr>
      <dsp:spPr>
        <a:xfrm>
          <a:off x="8037414" y="1459229"/>
          <a:ext cx="1912628" cy="194563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Tahoma"/>
            </a:rPr>
            <a:t>Person-centered outcomes</a:t>
          </a:r>
          <a:r>
            <a:rPr lang="en-US" sz="1800" b="0" kern="1200">
              <a:latin typeface="Tahoma"/>
            </a:rPr>
            <a:t> </a:t>
          </a:r>
          <a:endParaRPr lang="en-US" sz="1800" b="1" kern="1200">
            <a:latin typeface="Tahoma"/>
          </a:endParaRPr>
        </a:p>
      </dsp:txBody>
      <dsp:txXfrm>
        <a:off x="8130781" y="1552596"/>
        <a:ext cx="1725894" cy="175890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5232173" y="0"/>
            <a:ext cx="4002299" cy="352143"/>
          </a:xfrm>
          <a:prstGeom prst="rect">
            <a:avLst/>
          </a:prstGeom>
        </p:spPr>
        <p:txBody>
          <a:bodyPr vert="horz" lIns="92830" tIns="46415" rIns="92830" bIns="46415" rtlCol="0"/>
          <a:lstStyle>
            <a:lvl1pPr algn="r">
              <a:defRPr sz="1200"/>
            </a:lvl1pPr>
          </a:lstStyle>
          <a:p>
            <a:fld id="{1A4C360B-43E7-4615-A258-6D9114712AAB}" type="datetimeFigureOut">
              <a:rPr lang="en-US" smtClean="0"/>
              <a:t>9/19/2022</a:t>
            </a:fld>
            <a:endParaRPr lang="en-US" dirty="0"/>
          </a:p>
        </p:txBody>
      </p:sp>
      <p:sp>
        <p:nvSpPr>
          <p:cNvPr id="4" name="Footer Placeholder 3"/>
          <p:cNvSpPr>
            <a:spLocks noGrp="1"/>
          </p:cNvSpPr>
          <p:nvPr>
            <p:ph type="ftr" sz="quarter" idx="2"/>
          </p:nvPr>
        </p:nvSpPr>
        <p:spPr>
          <a:xfrm>
            <a:off x="0" y="6658258"/>
            <a:ext cx="4002299" cy="352142"/>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2173" y="6658258"/>
            <a:ext cx="4002299" cy="352142"/>
          </a:xfrm>
          <a:prstGeom prst="rect">
            <a:avLst/>
          </a:prstGeom>
        </p:spPr>
        <p:txBody>
          <a:bodyPr vert="horz" lIns="92830" tIns="46415" rIns="92830" bIns="46415" rtlCol="0" anchor="b"/>
          <a:lstStyle>
            <a:lvl1pPr algn="r">
              <a:defRPr sz="1200"/>
            </a:lvl1pPr>
          </a:lstStyle>
          <a:p>
            <a:fld id="{87350A39-7FFE-44AA-8467-B64EBA579C26}" type="slidenum">
              <a:rPr lang="en-US" smtClean="0"/>
              <a:t>‹#›</a:t>
            </a:fld>
            <a:endParaRPr lang="en-US" dirty="0"/>
          </a:p>
        </p:txBody>
      </p:sp>
    </p:spTree>
    <p:extLst>
      <p:ext uri="{BB962C8B-B14F-4D97-AF65-F5344CB8AC3E}">
        <p14:creationId xmlns:p14="http://schemas.microsoft.com/office/powerpoint/2010/main" val="352825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F499D8-4EBD-4D13-A4E2-42EFADBC03E3}"/>
              </a:ext>
            </a:extLst>
          </p:cNvPr>
          <p:cNvSpPr/>
          <p:nvPr/>
        </p:nvSpPr>
        <p:spPr>
          <a:xfrm>
            <a:off x="0" y="0"/>
            <a:ext cx="9297408" cy="2386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2830" tIns="46415" rIns="92830" bIns="46415" rtlCol="0" anchor="ctr"/>
          <a:lstStyle/>
          <a:p>
            <a:pPr algn="ctr"/>
            <a:endParaRPr lang="en-US" dirty="0">
              <a:latin typeface="Georgia" panose="02040502050405020303" pitchFamily="18" charset="0"/>
            </a:endParaRPr>
          </a:p>
        </p:txBody>
      </p:sp>
      <p:sp>
        <p:nvSpPr>
          <p:cNvPr id="5" name="Notes Placeholder 4"/>
          <p:cNvSpPr>
            <a:spLocks noGrp="1"/>
          </p:cNvSpPr>
          <p:nvPr>
            <p:ph type="body" sz="quarter" idx="3"/>
          </p:nvPr>
        </p:nvSpPr>
        <p:spPr>
          <a:xfrm>
            <a:off x="1" y="2564102"/>
            <a:ext cx="9236076" cy="3926278"/>
          </a:xfrm>
          <a:prstGeom prst="rect">
            <a:avLst/>
          </a:prstGeom>
          <a:noFill/>
          <a:ln>
            <a:noFill/>
          </a:ln>
        </p:spPr>
        <p:txBody>
          <a:bodyPr vert="horz" lIns="92830" tIns="46415" rIns="92830" bIns="4641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0" y="6658664"/>
            <a:ext cx="4002299" cy="351736"/>
          </a:xfrm>
          <a:prstGeom prst="rect">
            <a:avLst/>
          </a:prstGeom>
        </p:spPr>
        <p:txBody>
          <a:bodyPr vert="horz" lIns="92830" tIns="46415" rIns="92830" bIns="46415" rtlCol="0" anchor="b"/>
          <a:lstStyle>
            <a:lvl1pPr algn="l">
              <a:defRPr sz="1000">
                <a:solidFill>
                  <a:schemeClr val="tx1">
                    <a:lumMod val="50000"/>
                    <a:lumOff val="50000"/>
                  </a:schemeClr>
                </a:solidFill>
                <a:latin typeface="Georgia" panose="02040502050405020303" pitchFamily="18" charset="0"/>
              </a:defRPr>
            </a:lvl1pPr>
          </a:lstStyle>
          <a:p>
            <a:fld id="{7675871D-C205-4475-9F09-4E8322E06539}" type="slidenum">
              <a:rPr lang="en-US" smtClean="0"/>
              <a:pPr/>
              <a:t>‹#›</a:t>
            </a:fld>
            <a:endParaRPr lang="en-US" dirty="0"/>
          </a:p>
        </p:txBody>
      </p:sp>
      <p:grpSp>
        <p:nvGrpSpPr>
          <p:cNvPr id="6" name="Group 5">
            <a:extLst>
              <a:ext uri="{FF2B5EF4-FFF2-40B4-BE49-F238E27FC236}">
                <a16:creationId xmlns:a16="http://schemas.microsoft.com/office/drawing/2014/main" id="{009F3D83-F99A-408A-81C3-6E9C31C38A47}"/>
              </a:ext>
            </a:extLst>
          </p:cNvPr>
          <p:cNvGrpSpPr>
            <a:grpSpLocks noChangeAspect="1"/>
          </p:cNvGrpSpPr>
          <p:nvPr/>
        </p:nvGrpSpPr>
        <p:grpSpPr>
          <a:xfrm>
            <a:off x="10905" y="-21916"/>
            <a:ext cx="2232310" cy="2387927"/>
            <a:chOff x="0" y="-21441"/>
            <a:chExt cx="2220852" cy="2347427"/>
          </a:xfrm>
        </p:grpSpPr>
        <p:grpSp>
          <p:nvGrpSpPr>
            <p:cNvPr id="10" name="Group 9">
              <a:extLst>
                <a:ext uri="{FF2B5EF4-FFF2-40B4-BE49-F238E27FC236}">
                  <a16:creationId xmlns:a16="http://schemas.microsoft.com/office/drawing/2014/main" id="{D4B07AB0-D660-4089-BC2B-CA7D3F06DE57}"/>
                </a:ext>
              </a:extLst>
            </p:cNvPr>
            <p:cNvGrpSpPr>
              <a:grpSpLocks noChangeAspect="1"/>
            </p:cNvGrpSpPr>
            <p:nvPr/>
          </p:nvGrpSpPr>
          <p:grpSpPr>
            <a:xfrm>
              <a:off x="0" y="-21441"/>
              <a:ext cx="2059652" cy="2347427"/>
              <a:chOff x="-10225826" y="-2761466"/>
              <a:chExt cx="11837968" cy="6863388"/>
            </a:xfrm>
            <a:solidFill>
              <a:schemeClr val="accent1"/>
            </a:solidFill>
          </p:grpSpPr>
          <p:sp>
            <p:nvSpPr>
              <p:cNvPr id="11" name="Parallelogram 6">
                <a:extLst>
                  <a:ext uri="{FF2B5EF4-FFF2-40B4-BE49-F238E27FC236}">
                    <a16:creationId xmlns:a16="http://schemas.microsoft.com/office/drawing/2014/main" id="{10020772-058B-4EF2-97AD-E854F309294D}"/>
                  </a:ext>
                </a:extLst>
              </p:cNvPr>
              <p:cNvSpPr/>
              <p:nvPr/>
            </p:nvSpPr>
            <p:spPr>
              <a:xfrm>
                <a:off x="-9022931" y="-2761466"/>
                <a:ext cx="10635073" cy="6863388"/>
              </a:xfrm>
              <a:custGeom>
                <a:avLst/>
                <a:gdLst>
                  <a:gd name="connsiteX0" fmla="*/ 0 w 4490976"/>
                  <a:gd name="connsiteY0" fmla="*/ 10067227 h 10067227"/>
                  <a:gd name="connsiteX1" fmla="*/ 0 w 4490976"/>
                  <a:gd name="connsiteY1" fmla="*/ 0 h 10067227"/>
                  <a:gd name="connsiteX2" fmla="*/ 4490976 w 4490976"/>
                  <a:gd name="connsiteY2" fmla="*/ 0 h 10067227"/>
                  <a:gd name="connsiteX3" fmla="*/ 4490976 w 4490976"/>
                  <a:gd name="connsiteY3" fmla="*/ 10067227 h 10067227"/>
                  <a:gd name="connsiteX4" fmla="*/ 0 w 4490976"/>
                  <a:gd name="connsiteY4" fmla="*/ 10067227 h 10067227"/>
                  <a:gd name="connsiteX0" fmla="*/ 0 w 10926500"/>
                  <a:gd name="connsiteY0" fmla="*/ 10067227 h 10067227"/>
                  <a:gd name="connsiteX1" fmla="*/ 0 w 10926500"/>
                  <a:gd name="connsiteY1" fmla="*/ 0 h 10067227"/>
                  <a:gd name="connsiteX2" fmla="*/ 10926500 w 10926500"/>
                  <a:gd name="connsiteY2" fmla="*/ 92597 h 10067227"/>
                  <a:gd name="connsiteX3" fmla="*/ 4490976 w 10926500"/>
                  <a:gd name="connsiteY3" fmla="*/ 10067227 h 10067227"/>
                  <a:gd name="connsiteX4" fmla="*/ 0 w 10926500"/>
                  <a:gd name="connsiteY4" fmla="*/ 10067227 h 10067227"/>
                  <a:gd name="connsiteX0" fmla="*/ 0 w 10995949"/>
                  <a:gd name="connsiteY0" fmla="*/ 10090376 h 10090376"/>
                  <a:gd name="connsiteX1" fmla="*/ 0 w 10995949"/>
                  <a:gd name="connsiteY1" fmla="*/ 23149 h 10090376"/>
                  <a:gd name="connsiteX2" fmla="*/ 10995949 w 10995949"/>
                  <a:gd name="connsiteY2" fmla="*/ 0 h 10090376"/>
                  <a:gd name="connsiteX3" fmla="*/ 4490976 w 10995949"/>
                  <a:gd name="connsiteY3" fmla="*/ 10090376 h 10090376"/>
                  <a:gd name="connsiteX4" fmla="*/ 0 w 10995949"/>
                  <a:gd name="connsiteY4" fmla="*/ 10090376 h 10090376"/>
                  <a:gd name="connsiteX0" fmla="*/ 0 w 10985081"/>
                  <a:gd name="connsiteY0" fmla="*/ 10067227 h 10067227"/>
                  <a:gd name="connsiteX1" fmla="*/ 0 w 10985081"/>
                  <a:gd name="connsiteY1" fmla="*/ 0 h 10067227"/>
                  <a:gd name="connsiteX2" fmla="*/ 10985081 w 10985081"/>
                  <a:gd name="connsiteY2" fmla="*/ 9451 h 10067227"/>
                  <a:gd name="connsiteX3" fmla="*/ 4490976 w 10985081"/>
                  <a:gd name="connsiteY3" fmla="*/ 10067227 h 10067227"/>
                  <a:gd name="connsiteX4" fmla="*/ 0 w 10985081"/>
                  <a:gd name="connsiteY4" fmla="*/ 10067227 h 10067227"/>
                  <a:gd name="connsiteX0" fmla="*/ 0 w 15599548"/>
                  <a:gd name="connsiteY0" fmla="*/ 10067227 h 10067227"/>
                  <a:gd name="connsiteX1" fmla="*/ 0 w 15599548"/>
                  <a:gd name="connsiteY1" fmla="*/ 0 h 10067227"/>
                  <a:gd name="connsiteX2" fmla="*/ 15599548 w 15599548"/>
                  <a:gd name="connsiteY2" fmla="*/ 9452 h 10067227"/>
                  <a:gd name="connsiteX3" fmla="*/ 4490976 w 15599548"/>
                  <a:gd name="connsiteY3" fmla="*/ 10067227 h 10067227"/>
                  <a:gd name="connsiteX4" fmla="*/ 0 w 15599548"/>
                  <a:gd name="connsiteY4" fmla="*/ 10067227 h 1006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9548" h="10067227">
                    <a:moveTo>
                      <a:pt x="0" y="10067227"/>
                    </a:moveTo>
                    <a:lnTo>
                      <a:pt x="0" y="0"/>
                    </a:lnTo>
                    <a:lnTo>
                      <a:pt x="15599548" y="9452"/>
                    </a:lnTo>
                    <a:lnTo>
                      <a:pt x="4490976" y="10067227"/>
                    </a:lnTo>
                    <a:lnTo>
                      <a:pt x="0" y="10067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Georgia" panose="02040502050405020303" pitchFamily="18" charset="0"/>
                </a:endParaRPr>
              </a:p>
            </p:txBody>
          </p:sp>
          <p:sp>
            <p:nvSpPr>
              <p:cNvPr id="12" name="Rectangle 11">
                <a:extLst>
                  <a:ext uri="{FF2B5EF4-FFF2-40B4-BE49-F238E27FC236}">
                    <a16:creationId xmlns:a16="http://schemas.microsoft.com/office/drawing/2014/main" id="{938E3C28-B5EB-48CB-A2A7-914860BCD15B}"/>
                  </a:ext>
                </a:extLst>
              </p:cNvPr>
              <p:cNvSpPr/>
              <p:nvPr/>
            </p:nvSpPr>
            <p:spPr>
              <a:xfrm>
                <a:off x="-10225826" y="-2756078"/>
                <a:ext cx="1202893"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grpSp>
        <p:pic>
          <p:nvPicPr>
            <p:cNvPr id="20" name="Picture 19">
              <a:extLst>
                <a:ext uri="{FF2B5EF4-FFF2-40B4-BE49-F238E27FC236}">
                  <a16:creationId xmlns:a16="http://schemas.microsoft.com/office/drawing/2014/main" id="{8795BCE8-75F1-424E-804C-EC4E34135AC7}"/>
                </a:ext>
              </a:extLst>
            </p:cNvPr>
            <p:cNvPicPr>
              <a:picLocks noChangeAspect="1"/>
            </p:cNvPicPr>
            <p:nvPr/>
          </p:nvPicPr>
          <p:blipFill rotWithShape="1">
            <a:blip r:embed="rId2"/>
            <a:srcRect t="6902" b="5458"/>
            <a:stretch/>
          </p:blipFill>
          <p:spPr>
            <a:xfrm>
              <a:off x="629658" y="-21441"/>
              <a:ext cx="1591194" cy="2345584"/>
            </a:xfrm>
            <a:prstGeom prst="rect">
              <a:avLst/>
            </a:prstGeom>
          </p:spPr>
        </p:pic>
      </p:grpSp>
      <p:sp>
        <p:nvSpPr>
          <p:cNvPr id="3" name="Slide Image Placeholder 2">
            <a:extLst>
              <a:ext uri="{FF2B5EF4-FFF2-40B4-BE49-F238E27FC236}">
                <a16:creationId xmlns:a16="http://schemas.microsoft.com/office/drawing/2014/main" id="{B6906C15-8DC8-465C-9360-137BF0236B56}"/>
              </a:ext>
            </a:extLst>
          </p:cNvPr>
          <p:cNvSpPr>
            <a:spLocks noGrp="1" noRot="1" noChangeAspect="1"/>
          </p:cNvSpPr>
          <p:nvPr>
            <p:ph type="sldImg" idx="2"/>
          </p:nvPr>
        </p:nvSpPr>
        <p:spPr>
          <a:xfrm>
            <a:off x="5056188" y="0"/>
            <a:ext cx="4203700" cy="2365375"/>
          </a:xfrm>
          <a:prstGeom prst="rect">
            <a:avLst/>
          </a:prstGeom>
          <a:noFill/>
          <a:ln w="12700">
            <a:solidFill>
              <a:prstClr val="black"/>
            </a:solidFill>
          </a:ln>
        </p:spPr>
        <p:txBody>
          <a:bodyPr vert="horz" lIns="92830" tIns="46415" rIns="92830" bIns="46415" rtlCol="0" anchor="ctr"/>
          <a:lstStyle/>
          <a:p>
            <a:endParaRPr lang="en-US" dirty="0"/>
          </a:p>
        </p:txBody>
      </p:sp>
    </p:spTree>
    <p:extLst>
      <p:ext uri="{BB962C8B-B14F-4D97-AF65-F5344CB8AC3E}">
        <p14:creationId xmlns:p14="http://schemas.microsoft.com/office/powerpoint/2010/main" val="226820995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Georgia" panose="02040502050405020303" pitchFamily="18" charset="0"/>
        <a:ea typeface="+mn-ea"/>
        <a:cs typeface="+mn-cs"/>
      </a:defRPr>
    </a:lvl1pPr>
    <a:lvl2pPr marL="457200" algn="l" defTabSz="914400" rtl="0" eaLnBrk="1" latinLnBrk="0" hangingPunct="1">
      <a:defRPr sz="1400" kern="1200">
        <a:solidFill>
          <a:schemeClr val="tx1"/>
        </a:solidFill>
        <a:latin typeface="Georgia" panose="02040502050405020303" pitchFamily="18" charset="0"/>
        <a:ea typeface="+mn-ea"/>
        <a:cs typeface="+mn-cs"/>
      </a:defRPr>
    </a:lvl2pPr>
    <a:lvl3pPr marL="914400" algn="l" defTabSz="914400" rtl="0" eaLnBrk="1" latinLnBrk="0" hangingPunct="1">
      <a:defRPr sz="1400" kern="1200">
        <a:solidFill>
          <a:schemeClr val="tx1"/>
        </a:solidFill>
        <a:latin typeface="Georgia" panose="02040502050405020303" pitchFamily="18" charset="0"/>
        <a:ea typeface="+mn-ea"/>
        <a:cs typeface="+mn-cs"/>
      </a:defRPr>
    </a:lvl3pPr>
    <a:lvl4pPr marL="1371600" algn="l" defTabSz="914400" rtl="0" eaLnBrk="1" latinLnBrk="0" hangingPunct="1">
      <a:defRPr sz="1400" kern="1200">
        <a:solidFill>
          <a:schemeClr val="tx1"/>
        </a:solidFill>
        <a:latin typeface="Georgia" panose="02040502050405020303" pitchFamily="18" charset="0"/>
        <a:ea typeface="+mn-ea"/>
        <a:cs typeface="+mn-cs"/>
      </a:defRPr>
    </a:lvl4pPr>
    <a:lvl5pPr marL="1828800" algn="l" defTabSz="914400" rtl="0" eaLnBrk="1" latinLnBrk="0" hangingPunct="1">
      <a:defRPr sz="14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3963" y="0"/>
            <a:ext cx="4227512" cy="2378075"/>
          </a:xfrm>
          <a:prstGeom prst="rect">
            <a:avLst/>
          </a:prstGeom>
          <a:no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5871D-C205-4475-9F09-4E8322E06539}" type="slidenum">
              <a:rPr lang="en-US" smtClean="0"/>
              <a:t>1</a:t>
            </a:fld>
            <a:endParaRPr lang="en-US" dirty="0"/>
          </a:p>
        </p:txBody>
      </p:sp>
      <p:sp>
        <p:nvSpPr>
          <p:cNvPr id="5" name="TextBox 4">
            <a:extLst>
              <a:ext uri="{FF2B5EF4-FFF2-40B4-BE49-F238E27FC236}">
                <a16:creationId xmlns:a16="http://schemas.microsoft.com/office/drawing/2014/main" id="{D3040AD5-5C56-4865-BC55-EBACC749901E}"/>
              </a:ext>
            </a:extLst>
          </p:cNvPr>
          <p:cNvSpPr txBox="1"/>
          <p:nvPr/>
        </p:nvSpPr>
        <p:spPr>
          <a:xfrm>
            <a:off x="1851871" y="464748"/>
            <a:ext cx="3390001" cy="1636003"/>
          </a:xfrm>
          <a:prstGeom prst="rect">
            <a:avLst/>
          </a:prstGeom>
          <a:noFill/>
        </p:spPr>
        <p:txBody>
          <a:bodyPr wrap="square" lIns="92830" tIns="46415" rIns="92830" bIns="46415" rtlCol="0">
            <a:spAutoFit/>
          </a:bodyPr>
          <a:lstStyle/>
          <a:p>
            <a:pPr defTabSz="464149">
              <a:defRPr/>
            </a:pPr>
            <a:r>
              <a:rPr lang="en-US" sz="4100" b="1" dirty="0">
                <a:solidFill>
                  <a:schemeClr val="accent1"/>
                </a:solidFill>
                <a:latin typeface="Franklin Gothic Book" panose="020B0503020102020204" pitchFamily="34" charset="0"/>
              </a:rPr>
              <a:t>Notes Page Title Here </a:t>
            </a:r>
          </a:p>
          <a:p>
            <a:pPr defTabSz="464149">
              <a:defRPr/>
            </a:pPr>
            <a:r>
              <a:rPr lang="en-US" b="1" dirty="0">
                <a:solidFill>
                  <a:schemeClr val="accent1"/>
                </a:solidFill>
                <a:latin typeface="Franklin Gothic Book" panose="020B0503020102020204" pitchFamily="34" charset="0"/>
              </a:rPr>
              <a:t>(edit this in notes view)</a:t>
            </a:r>
          </a:p>
        </p:txBody>
      </p:sp>
    </p:spTree>
    <p:extLst>
      <p:ext uri="{BB962C8B-B14F-4D97-AF65-F5344CB8AC3E}">
        <p14:creationId xmlns:p14="http://schemas.microsoft.com/office/powerpoint/2010/main" val="357049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Person-centeredness is not just nice to do, it’s the law!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5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33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ED0E55-69A5-40A9-B30F-05030D785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9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5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53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721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815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77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DELETE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87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79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5871D-C205-4475-9F09-4E8322E06539}" type="slidenum">
              <a:rPr lang="en-US" smtClean="0"/>
              <a:pPr/>
              <a:t>2</a:t>
            </a:fld>
            <a:endParaRPr lang="en-US" dirty="0"/>
          </a:p>
        </p:txBody>
      </p:sp>
      <p:sp>
        <p:nvSpPr>
          <p:cNvPr id="5" name="TextBox 4">
            <a:extLst>
              <a:ext uri="{FF2B5EF4-FFF2-40B4-BE49-F238E27FC236}">
                <a16:creationId xmlns:a16="http://schemas.microsoft.com/office/drawing/2014/main" id="{CF4DADBC-C45E-497A-85E9-06700744880D}"/>
              </a:ext>
            </a:extLst>
          </p:cNvPr>
          <p:cNvSpPr txBox="1"/>
          <p:nvPr/>
        </p:nvSpPr>
        <p:spPr>
          <a:xfrm>
            <a:off x="1833410" y="454645"/>
            <a:ext cx="3356206"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Notes Page Title Here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(edit this in notes view)</a:t>
            </a:r>
          </a:p>
        </p:txBody>
      </p:sp>
    </p:spTree>
    <p:extLst>
      <p:ext uri="{BB962C8B-B14F-4D97-AF65-F5344CB8AC3E}">
        <p14:creationId xmlns:p14="http://schemas.microsoft.com/office/powerpoint/2010/main" val="3786406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296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78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82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227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93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331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5871D-C205-4475-9F09-4E8322E06539}" type="slidenum">
              <a:rPr lang="en-US" smtClean="0"/>
              <a:pPr/>
              <a:t>32</a:t>
            </a:fld>
            <a:endParaRPr lang="en-US" dirty="0"/>
          </a:p>
        </p:txBody>
      </p:sp>
      <p:sp>
        <p:nvSpPr>
          <p:cNvPr id="5" name="TextBox 4">
            <a:extLst>
              <a:ext uri="{FF2B5EF4-FFF2-40B4-BE49-F238E27FC236}">
                <a16:creationId xmlns:a16="http://schemas.microsoft.com/office/drawing/2014/main" id="{579AFCD0-4DD0-45B8-9682-8B2DBFF31CF3}"/>
              </a:ext>
            </a:extLst>
          </p:cNvPr>
          <p:cNvSpPr txBox="1"/>
          <p:nvPr/>
        </p:nvSpPr>
        <p:spPr>
          <a:xfrm>
            <a:off x="1833410" y="454645"/>
            <a:ext cx="3356206"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Notes Page Title Here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Franklin Gothic Book" panose="020B0503020102020204" pitchFamily="34" charset="0"/>
                <a:ea typeface="+mn-ea"/>
                <a:cs typeface="+mn-cs"/>
              </a:rPr>
              <a:t>(edit this in notes view)</a:t>
            </a:r>
          </a:p>
        </p:txBody>
      </p:sp>
    </p:spTree>
    <p:extLst>
      <p:ext uri="{BB962C8B-B14F-4D97-AF65-F5344CB8AC3E}">
        <p14:creationId xmlns:p14="http://schemas.microsoft.com/office/powerpoint/2010/main" val="326494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5871D-C205-4475-9F09-4E8322E06539}" type="slidenum">
              <a:rPr lang="en-US" smtClean="0"/>
              <a:pPr/>
              <a:t>3</a:t>
            </a:fld>
            <a:endParaRPr lang="en-US" dirty="0"/>
          </a:p>
        </p:txBody>
      </p:sp>
    </p:spTree>
    <p:extLst>
      <p:ext uri="{BB962C8B-B14F-4D97-AF65-F5344CB8AC3E}">
        <p14:creationId xmlns:p14="http://schemas.microsoft.com/office/powerpoint/2010/main" val="188185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60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ED0E55-69A5-40A9-B30F-05030D785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62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ED0E55-69A5-40A9-B30F-05030D785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79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0067B9"/>
                </a:solidFill>
                <a:effectLst/>
                <a:latin typeface="Tahoma" panose="020B0604030504040204" pitchFamily="34" charset="0"/>
              </a:rPr>
              <a:t>Health-related and social services to assist people with disabilities and older adults with certain activities</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96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meet that tremendous</a:t>
            </a:r>
            <a:r>
              <a:rPr lang="en-US" baseline="0"/>
              <a:t> need for HCBS, there is a large workforce for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HCBS</a:t>
            </a:r>
            <a:r>
              <a:rPr lang="en-US" baseline="0"/>
              <a:t> organizations vary considerably based on what population they serve and what services they provide. So, I like to break this down using a socioecological model type diagram with three levels. In the first level, we have the person using HCBS, and then we have two levels of supports: the direct supports level and the indirect supports level. On the direct supports level, you have the folks who interact with people using HCBS on a regular, often daily basis. This includes direct care workers, behavioral specialists, and sometimes PTs/OTs. PHI estimates that in 2020, there were more than 4.5M direct care workers, also called DSPs. These workers are predominantly women, and more than half represent minority racial groups. </a:t>
            </a:r>
            <a:r>
              <a:rPr lang="en-US"/>
              <a:t>There are varying federal training requirements depending on the type of provider, with some having no</a:t>
            </a:r>
            <a:r>
              <a:rPr lang="en-US" baseline="0"/>
              <a:t> training requirements</a:t>
            </a:r>
            <a:r>
              <a:rPr lang="en-US"/>
              <a:t>.</a:t>
            </a:r>
          </a:p>
          <a:p>
            <a:pPr lvl="0"/>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 also include family members in the direct supports level. They are an essential backbone of HCBS. One of the reasons HCBS is more affordable is because of the informal supports that are so crucial. Some states have options for family members to be paid supports, but many family members are not paid for their support.</a:t>
            </a:r>
          </a:p>
          <a:p>
            <a:pPr lvl="0"/>
            <a:endParaRPr lang="en-US" baseline="0"/>
          </a:p>
          <a:p>
            <a:pPr lvl="0"/>
            <a:r>
              <a:rPr lang="en-US" baseline="0"/>
              <a:t>On the indirect supports level, you have the workers who don’t interact with people using services as regularly, but are still vital to making sure services meet the needs of users. Examples would exclude care managers, supervisors, state coordinators, etc. While we don’t have estimates of this workforce, but suffice to say it’s a large number of individuals who work to support people receiving HCBS.</a:t>
            </a:r>
          </a:p>
          <a:p>
            <a:pPr lvl="0"/>
            <a:endParaRPr lang="en-US" baseline="0"/>
          </a:p>
          <a:p>
            <a:pPr lvl="0"/>
            <a:endParaRPr lang="en-US" baseline="0"/>
          </a:p>
          <a:p>
            <a:pPr lvl="0"/>
            <a:endParaRPr lang="en-US" baseline="0"/>
          </a:p>
          <a:p>
            <a:pPr lvl="0"/>
            <a:endParaRPr lang="en-US" baseline="0"/>
          </a:p>
          <a:p>
            <a:pPr lvl="0"/>
            <a:endParaRPr lang="en-US" baseline="0"/>
          </a:p>
          <a:p>
            <a:pPr lvl="0"/>
            <a:endParaRPr lang="en-US" baseline="0"/>
          </a:p>
          <a:p>
            <a:pPr lvl="0"/>
            <a:endParaRPr lang="en-US" baseline="0"/>
          </a:p>
          <a:p>
            <a:pPr lvl="0"/>
            <a:endParaRPr lang="en-US" baseline="0"/>
          </a:p>
          <a:p>
            <a:pPr lvl="0"/>
            <a:r>
              <a:rPr lang="en-US" baseline="0"/>
              <a:t> </a:t>
            </a:r>
            <a:r>
              <a:rPr lang="en-US"/>
              <a:t>Among those who left, 50% had been employed less than one year</a:t>
            </a:r>
          </a:p>
          <a:p>
            <a:pPr lvl="0"/>
            <a:r>
              <a:rPr lang="en-US"/>
              <a:t>Nearly 2/3rds of agencies provided in home supports (personal care services, in-home habilitation, and in-home respite) or non-residential supports (community-based employment supports and community day supports)</a:t>
            </a:r>
          </a:p>
          <a:p>
            <a:pPr lvl="0"/>
            <a:r>
              <a:rPr lang="en-US"/>
              <a:t>Median wage was $12.00</a:t>
            </a:r>
          </a:p>
          <a:p>
            <a:pPr lvl="1"/>
            <a:r>
              <a:rPr lang="en-US"/>
              <a:t>Wages were lowest for DSPs providing in-home supports ($11.50)</a:t>
            </a:r>
          </a:p>
          <a:p>
            <a:pPr lvl="0"/>
            <a:r>
              <a:rPr lang="en-US"/>
              <a:t>PTO offered by 70% of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Relias DSP survey 2019 – Key Findings (N=842)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Need for better-trained supervisors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Besides increasing pay, the most important thing employers can do are show more appreciation, show more respect for experience, and provide more professional development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Topics that needed more training before starting direct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Conditions of people they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Positive behavior supports and how to deal with behavior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358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many of you are well aware, there has been a </a:t>
            </a:r>
            <a:r>
              <a:rPr lang="en-US" baseline="0"/>
              <a:t>crisis among the HCBS workforce in terms of both recruiting and retaining a sufficient number of providers to meet the needs of the population. The COVID-19 pandemic really amplified this crisis further.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0AE8B-CA44-4416-A096-C889369662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207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228F9629-8B65-45D6-A232-84C18AF20C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292968" y="7981"/>
            <a:ext cx="9897180" cy="68500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descr="&quot; &quot;">
            <a:extLst>
              <a:ext uri="{FF2B5EF4-FFF2-40B4-BE49-F238E27FC236}">
                <a16:creationId xmlns:a16="http://schemas.microsoft.com/office/drawing/2014/main" id="{67F1C77D-4E52-4188-A80A-4A4D0B8CF5DF}"/>
              </a:ext>
            </a:extLst>
          </p:cNvPr>
          <p:cNvSpPr/>
          <p:nvPr userDrawn="1"/>
        </p:nvSpPr>
        <p:spPr>
          <a:xfrm>
            <a:off x="3048840" y="11639"/>
            <a:ext cx="9143160" cy="6857371"/>
          </a:xfrm>
          <a:prstGeom prst="rect">
            <a:avLst/>
          </a:prstGeom>
          <a:solidFill>
            <a:schemeClr val="tx2">
              <a:lumMod val="40000"/>
              <a:lumOff val="60000"/>
              <a:alpha val="5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a:extLst>
              <a:ext uri="{FF2B5EF4-FFF2-40B4-BE49-F238E27FC236}">
                <a16:creationId xmlns:a16="http://schemas.microsoft.com/office/drawing/2014/main" id="{85B41A1A-02B7-495E-A9E6-6C7E5F7F8502}"/>
              </a:ext>
            </a:extLst>
          </p:cNvPr>
          <p:cNvPicPr>
            <a:picLocks noChangeAspect="1"/>
          </p:cNvPicPr>
          <p:nvPr userDrawn="1"/>
        </p:nvPicPr>
        <p:blipFill rotWithShape="1">
          <a:blip r:embed="rId3">
            <a:duotone>
              <a:schemeClr val="accent2">
                <a:shade val="45000"/>
                <a:satMod val="135000"/>
              </a:schemeClr>
              <a:prstClr val="white"/>
            </a:duotone>
          </a:blip>
          <a:srcRect t="7715" b="42693"/>
          <a:stretch/>
        </p:blipFill>
        <p:spPr>
          <a:xfrm>
            <a:off x="447176" y="0"/>
            <a:ext cx="9007982" cy="6879171"/>
          </a:xfrm>
          <a:prstGeom prst="rect">
            <a:avLst/>
          </a:prstGeom>
        </p:spPr>
      </p:pic>
      <p:sp>
        <p:nvSpPr>
          <p:cNvPr id="10" name="Parallelogram 6">
            <a:extLst>
              <a:ext uri="{FF2B5EF4-FFF2-40B4-BE49-F238E27FC236}">
                <a16:creationId xmlns:a16="http://schemas.microsoft.com/office/drawing/2014/main" id="{9B1049A9-6AB6-40D1-B8D9-339A10F9219C}"/>
              </a:ext>
            </a:extLst>
          </p:cNvPr>
          <p:cNvSpPr/>
          <p:nvPr userDrawn="1"/>
        </p:nvSpPr>
        <p:spPr>
          <a:xfrm>
            <a:off x="1202893" y="-21170"/>
            <a:ext cx="7496548" cy="6879170"/>
          </a:xfrm>
          <a:custGeom>
            <a:avLst/>
            <a:gdLst>
              <a:gd name="connsiteX0" fmla="*/ 0 w 4490976"/>
              <a:gd name="connsiteY0" fmla="*/ 10067227 h 10067227"/>
              <a:gd name="connsiteX1" fmla="*/ 0 w 4490976"/>
              <a:gd name="connsiteY1" fmla="*/ 0 h 10067227"/>
              <a:gd name="connsiteX2" fmla="*/ 4490976 w 4490976"/>
              <a:gd name="connsiteY2" fmla="*/ 0 h 10067227"/>
              <a:gd name="connsiteX3" fmla="*/ 4490976 w 4490976"/>
              <a:gd name="connsiteY3" fmla="*/ 10067227 h 10067227"/>
              <a:gd name="connsiteX4" fmla="*/ 0 w 4490976"/>
              <a:gd name="connsiteY4" fmla="*/ 10067227 h 10067227"/>
              <a:gd name="connsiteX0" fmla="*/ 0 w 10926500"/>
              <a:gd name="connsiteY0" fmla="*/ 10067227 h 10067227"/>
              <a:gd name="connsiteX1" fmla="*/ 0 w 10926500"/>
              <a:gd name="connsiteY1" fmla="*/ 0 h 10067227"/>
              <a:gd name="connsiteX2" fmla="*/ 10926500 w 10926500"/>
              <a:gd name="connsiteY2" fmla="*/ 92597 h 10067227"/>
              <a:gd name="connsiteX3" fmla="*/ 4490976 w 10926500"/>
              <a:gd name="connsiteY3" fmla="*/ 10067227 h 10067227"/>
              <a:gd name="connsiteX4" fmla="*/ 0 w 10926500"/>
              <a:gd name="connsiteY4" fmla="*/ 10067227 h 10067227"/>
              <a:gd name="connsiteX0" fmla="*/ 0 w 10995949"/>
              <a:gd name="connsiteY0" fmla="*/ 10090376 h 10090376"/>
              <a:gd name="connsiteX1" fmla="*/ 0 w 10995949"/>
              <a:gd name="connsiteY1" fmla="*/ 23149 h 10090376"/>
              <a:gd name="connsiteX2" fmla="*/ 10995949 w 10995949"/>
              <a:gd name="connsiteY2" fmla="*/ 0 h 10090376"/>
              <a:gd name="connsiteX3" fmla="*/ 4490976 w 10995949"/>
              <a:gd name="connsiteY3" fmla="*/ 10090376 h 10090376"/>
              <a:gd name="connsiteX4" fmla="*/ 0 w 10995949"/>
              <a:gd name="connsiteY4" fmla="*/ 10090376 h 10090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5949" h="10090376">
                <a:moveTo>
                  <a:pt x="0" y="10090376"/>
                </a:moveTo>
                <a:lnTo>
                  <a:pt x="0" y="23149"/>
                </a:lnTo>
                <a:lnTo>
                  <a:pt x="10995949" y="0"/>
                </a:lnTo>
                <a:lnTo>
                  <a:pt x="4490976" y="10090376"/>
                </a:lnTo>
                <a:lnTo>
                  <a:pt x="0" y="100903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1" name="Straight Connector 10">
            <a:extLst>
              <a:ext uri="{FF2B5EF4-FFF2-40B4-BE49-F238E27FC236}">
                <a16:creationId xmlns:a16="http://schemas.microsoft.com/office/drawing/2014/main" id="{7EABE35A-8328-40CD-AC31-1D00DE3B42FC}"/>
              </a:ext>
            </a:extLst>
          </p:cNvPr>
          <p:cNvCxnSpPr>
            <a:cxnSpLocks/>
          </p:cNvCxnSpPr>
          <p:nvPr userDrawn="1"/>
        </p:nvCxnSpPr>
        <p:spPr>
          <a:xfrm flipV="1">
            <a:off x="413484" y="744830"/>
            <a:ext cx="0" cy="219456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5791D07-CF37-4723-B999-6C73E5945BBE}"/>
              </a:ext>
            </a:extLst>
          </p:cNvPr>
          <p:cNvSpPr>
            <a:spLocks noGrp="1"/>
          </p:cNvSpPr>
          <p:nvPr>
            <p:ph type="body" sz="quarter" idx="10" hasCustomPrompt="1"/>
          </p:nvPr>
        </p:nvSpPr>
        <p:spPr>
          <a:xfrm>
            <a:off x="628069" y="2259135"/>
            <a:ext cx="6099048" cy="758952"/>
          </a:xfrm>
          <a:noFill/>
        </p:spPr>
        <p:txBody>
          <a:bodyPr>
            <a:normAutofit/>
          </a:bodyPr>
          <a:lstStyle>
            <a:lvl1pPr marL="0" indent="0" algn="l" defTabSz="914400" rtl="0" eaLnBrk="1" latinLnBrk="0" hangingPunct="1">
              <a:lnSpc>
                <a:spcPct val="90000"/>
              </a:lnSpc>
              <a:spcBef>
                <a:spcPct val="0"/>
              </a:spcBef>
              <a:buNone/>
              <a:defRPr lang="en-US" sz="2400" b="0" kern="1200" cap="none" spc="0" baseline="0" dirty="0">
                <a:solidFill>
                  <a:schemeClr val="tx1">
                    <a:lumMod val="50000"/>
                    <a:lumOff val="50000"/>
                  </a:schemeClr>
                </a:solidFill>
                <a:latin typeface="+mn-lt"/>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a:t>
            </a:r>
          </a:p>
        </p:txBody>
      </p:sp>
      <p:pic>
        <p:nvPicPr>
          <p:cNvPr id="14" name="Picture 13" descr="NCAPPS logo">
            <a:extLst>
              <a:ext uri="{FF2B5EF4-FFF2-40B4-BE49-F238E27FC236}">
                <a16:creationId xmlns:a16="http://schemas.microsoft.com/office/drawing/2014/main" id="{9771B380-F8C8-4F7E-AC50-5F0B3B30E8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6492" y="3975699"/>
            <a:ext cx="3772426" cy="1343212"/>
          </a:xfrm>
          <a:prstGeom prst="rect">
            <a:avLst/>
          </a:prstGeom>
        </p:spPr>
      </p:pic>
      <p:sp>
        <p:nvSpPr>
          <p:cNvPr id="2" name="Title 1">
            <a:extLst>
              <a:ext uri="{FF2B5EF4-FFF2-40B4-BE49-F238E27FC236}">
                <a16:creationId xmlns:a16="http://schemas.microsoft.com/office/drawing/2014/main" id="{BE0909A6-B8C8-4108-8DE1-513A438A59C5}"/>
              </a:ext>
            </a:extLst>
          </p:cNvPr>
          <p:cNvSpPr>
            <a:spLocks noGrp="1"/>
          </p:cNvSpPr>
          <p:nvPr>
            <p:ph type="title"/>
          </p:nvPr>
        </p:nvSpPr>
        <p:spPr>
          <a:xfrm>
            <a:off x="628069" y="704171"/>
            <a:ext cx="6712531"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1630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p:nvPr>
        </p:nvSpPr>
        <p:spPr>
          <a:xfrm>
            <a:off x="1644425" y="-1101"/>
            <a:ext cx="10547576" cy="974426"/>
          </a:xfrm>
          <a:ln>
            <a:noFill/>
          </a:ln>
        </p:spPr>
        <p:txBody>
          <a:bodyPr>
            <a:normAutofit/>
          </a:bodyPr>
          <a:lstStyle/>
          <a:p>
            <a:r>
              <a:rPr lang="en-US" sz="3600" b="1" dirty="0">
                <a:solidFill>
                  <a:schemeClr val="accent1"/>
                </a:solidFill>
              </a:rPr>
              <a:t>Graph title goes here.</a:t>
            </a:r>
          </a:p>
        </p:txBody>
      </p:sp>
      <p:sp>
        <p:nvSpPr>
          <p:cNvPr id="10" name="Chart Placeholder 9">
            <a:extLst>
              <a:ext uri="{FF2B5EF4-FFF2-40B4-BE49-F238E27FC236}">
                <a16:creationId xmlns:a16="http://schemas.microsoft.com/office/drawing/2014/main" id="{3F71C57B-F985-436F-B266-EF73E067FA41}"/>
              </a:ext>
            </a:extLst>
          </p:cNvPr>
          <p:cNvSpPr>
            <a:spLocks noGrp="1"/>
          </p:cNvSpPr>
          <p:nvPr>
            <p:ph type="chart" sz="quarter" idx="10"/>
          </p:nvPr>
        </p:nvSpPr>
        <p:spPr>
          <a:xfrm>
            <a:off x="1652160" y="1202267"/>
            <a:ext cx="10294308" cy="5059988"/>
          </a:xfrm>
        </p:spPr>
        <p:txBody>
          <a:bodyPr/>
          <a:lstStyle/>
          <a:p>
            <a:endParaRPr lang="en-US" dirty="0"/>
          </a:p>
        </p:txBody>
      </p:sp>
      <p:sp>
        <p:nvSpPr>
          <p:cNvPr id="4" name="Slide Number Placeholder 3">
            <a:extLst>
              <a:ext uri="{FF2B5EF4-FFF2-40B4-BE49-F238E27FC236}">
                <a16:creationId xmlns:a16="http://schemas.microsoft.com/office/drawing/2014/main" id="{CCCA9EC6-923D-4772-B984-308F18DC9236}"/>
              </a:ext>
            </a:extLst>
          </p:cNvPr>
          <p:cNvSpPr>
            <a:spLocks noGrp="1"/>
          </p:cNvSpPr>
          <p:nvPr>
            <p:ph type="sldNum" sz="quarter" idx="13"/>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33654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hasCustomPrompt="1"/>
          </p:nvPr>
        </p:nvSpPr>
        <p:spPr>
          <a:xfrm>
            <a:off x="1644425" y="-1101"/>
            <a:ext cx="10547576" cy="974426"/>
          </a:xfrm>
          <a:ln>
            <a:noFill/>
          </a:ln>
        </p:spPr>
        <p:txBody>
          <a:bodyPr>
            <a:normAutofit/>
          </a:bodyPr>
          <a:lstStyle>
            <a:lvl1pPr>
              <a:defRPr/>
            </a:lvl1pPr>
          </a:lstStyle>
          <a:p>
            <a:r>
              <a:rPr lang="en-US" sz="3600" b="1" dirty="0">
                <a:solidFill>
                  <a:schemeClr val="accent1"/>
                </a:solidFill>
              </a:rPr>
              <a:t>Heading goes here.</a:t>
            </a:r>
          </a:p>
        </p:txBody>
      </p:sp>
      <p:sp>
        <p:nvSpPr>
          <p:cNvPr id="3" name="Text Placeholder 2">
            <a:extLst>
              <a:ext uri="{FF2B5EF4-FFF2-40B4-BE49-F238E27FC236}">
                <a16:creationId xmlns:a16="http://schemas.microsoft.com/office/drawing/2014/main" id="{158573C5-4447-49ED-97DE-A669F34C0BC0}"/>
              </a:ext>
            </a:extLst>
          </p:cNvPr>
          <p:cNvSpPr>
            <a:spLocks noGrp="1"/>
          </p:cNvSpPr>
          <p:nvPr>
            <p:ph type="body" sz="quarter" idx="10"/>
          </p:nvPr>
        </p:nvSpPr>
        <p:spPr>
          <a:xfrm>
            <a:off x="1789932" y="1672253"/>
            <a:ext cx="8926512" cy="4384675"/>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BC903A93-4BFE-4D2D-B852-2C3BD0587676}"/>
              </a:ext>
            </a:extLst>
          </p:cNvPr>
          <p:cNvSpPr>
            <a:spLocks noGrp="1"/>
          </p:cNvSpPr>
          <p:nvPr>
            <p:ph type="sldNum" sz="quarter" idx="13"/>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428415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16FC45-D387-41BF-AB48-D67BFBB77810}"/>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6" name="Title 1">
            <a:extLst>
              <a:ext uri="{FF2B5EF4-FFF2-40B4-BE49-F238E27FC236}">
                <a16:creationId xmlns:a16="http://schemas.microsoft.com/office/drawing/2014/main" id="{0516C371-0EAF-4F8C-8BEF-6BB763526073}"/>
              </a:ext>
            </a:extLst>
          </p:cNvPr>
          <p:cNvSpPr>
            <a:spLocks noGrp="1"/>
          </p:cNvSpPr>
          <p:nvPr>
            <p:ph type="title"/>
          </p:nvPr>
        </p:nvSpPr>
        <p:spPr>
          <a:xfrm>
            <a:off x="1644425" y="-1101"/>
            <a:ext cx="10547576" cy="974426"/>
          </a:xfrm>
          <a:ln>
            <a:noFill/>
          </a:ln>
        </p:spPr>
        <p:txBody>
          <a:bodyPr>
            <a:normAutofit/>
          </a:bodyPr>
          <a:lstStyle/>
          <a:p>
            <a:r>
              <a:rPr lang="en-US" sz="3600" b="1" dirty="0">
                <a:solidFill>
                  <a:schemeClr val="accent1"/>
                </a:solidFill>
              </a:rPr>
              <a:t>Graph title goes here.</a:t>
            </a:r>
          </a:p>
        </p:txBody>
      </p:sp>
      <p:grpSp>
        <p:nvGrpSpPr>
          <p:cNvPr id="7" name="Group 6">
            <a:extLst>
              <a:ext uri="{FF2B5EF4-FFF2-40B4-BE49-F238E27FC236}">
                <a16:creationId xmlns:a16="http://schemas.microsoft.com/office/drawing/2014/main" id="{5B3EAEBF-CB8B-4ABE-909B-A9D3090DD964}"/>
              </a:ext>
            </a:extLst>
          </p:cNvPr>
          <p:cNvGrpSpPr/>
          <p:nvPr userDrawn="1"/>
        </p:nvGrpSpPr>
        <p:grpSpPr>
          <a:xfrm>
            <a:off x="746757" y="1560130"/>
            <a:ext cx="2479264" cy="4792133"/>
            <a:chOff x="746757" y="1574799"/>
            <a:chExt cx="2479264" cy="4792133"/>
          </a:xfrm>
        </p:grpSpPr>
        <p:sp>
          <p:nvSpPr>
            <p:cNvPr id="8" name="Rectangle 7">
              <a:extLst>
                <a:ext uri="{FF2B5EF4-FFF2-40B4-BE49-F238E27FC236}">
                  <a16:creationId xmlns:a16="http://schemas.microsoft.com/office/drawing/2014/main" id="{5EAA2EB4-CEC4-4348-915E-493136291317}"/>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88EC57F-DAB9-47EA-A98C-0C1CB146E73F}"/>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1</a:t>
              </a:r>
            </a:p>
          </p:txBody>
        </p:sp>
      </p:grpSp>
      <p:grpSp>
        <p:nvGrpSpPr>
          <p:cNvPr id="10" name="Group 9">
            <a:extLst>
              <a:ext uri="{FF2B5EF4-FFF2-40B4-BE49-F238E27FC236}">
                <a16:creationId xmlns:a16="http://schemas.microsoft.com/office/drawing/2014/main" id="{ACBED681-CF51-4786-8402-936B134637A3}"/>
              </a:ext>
            </a:extLst>
          </p:cNvPr>
          <p:cNvGrpSpPr/>
          <p:nvPr userDrawn="1"/>
        </p:nvGrpSpPr>
        <p:grpSpPr>
          <a:xfrm>
            <a:off x="3486496" y="1560130"/>
            <a:ext cx="2479264" cy="4792133"/>
            <a:chOff x="746757" y="1574799"/>
            <a:chExt cx="2479264" cy="4792133"/>
          </a:xfrm>
        </p:grpSpPr>
        <p:sp>
          <p:nvSpPr>
            <p:cNvPr id="11" name="Rectangle 10">
              <a:extLst>
                <a:ext uri="{FF2B5EF4-FFF2-40B4-BE49-F238E27FC236}">
                  <a16:creationId xmlns:a16="http://schemas.microsoft.com/office/drawing/2014/main" id="{CA6A63B3-2688-4912-85B8-2DA1533B47DE}"/>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E9C44FF-AF01-4D3E-96A5-558338409063}"/>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2</a:t>
              </a:r>
            </a:p>
          </p:txBody>
        </p:sp>
      </p:grpSp>
      <p:grpSp>
        <p:nvGrpSpPr>
          <p:cNvPr id="13" name="Group 12">
            <a:extLst>
              <a:ext uri="{FF2B5EF4-FFF2-40B4-BE49-F238E27FC236}">
                <a16:creationId xmlns:a16="http://schemas.microsoft.com/office/drawing/2014/main" id="{497C45B5-B768-40FD-994B-AD77366E1E6A}"/>
              </a:ext>
            </a:extLst>
          </p:cNvPr>
          <p:cNvGrpSpPr/>
          <p:nvPr userDrawn="1"/>
        </p:nvGrpSpPr>
        <p:grpSpPr>
          <a:xfrm>
            <a:off x="6226235" y="1560130"/>
            <a:ext cx="2479264" cy="4792133"/>
            <a:chOff x="746757" y="1574799"/>
            <a:chExt cx="2479264" cy="4792133"/>
          </a:xfrm>
        </p:grpSpPr>
        <p:sp>
          <p:nvSpPr>
            <p:cNvPr id="14" name="Rectangle 13">
              <a:extLst>
                <a:ext uri="{FF2B5EF4-FFF2-40B4-BE49-F238E27FC236}">
                  <a16:creationId xmlns:a16="http://schemas.microsoft.com/office/drawing/2014/main" id="{BF615072-0341-4C9B-BA1D-FE3C05B74287}"/>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150D624-8D31-4895-BBF6-73AA09461359}"/>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3</a:t>
              </a:r>
            </a:p>
          </p:txBody>
        </p:sp>
      </p:grpSp>
      <p:grpSp>
        <p:nvGrpSpPr>
          <p:cNvPr id="16" name="Group 15">
            <a:extLst>
              <a:ext uri="{FF2B5EF4-FFF2-40B4-BE49-F238E27FC236}">
                <a16:creationId xmlns:a16="http://schemas.microsoft.com/office/drawing/2014/main" id="{3F141657-30A1-4408-BA6F-A6F8B84668C7}"/>
              </a:ext>
            </a:extLst>
          </p:cNvPr>
          <p:cNvGrpSpPr/>
          <p:nvPr userDrawn="1"/>
        </p:nvGrpSpPr>
        <p:grpSpPr>
          <a:xfrm>
            <a:off x="8965975" y="1560130"/>
            <a:ext cx="2479264" cy="4792133"/>
            <a:chOff x="746757" y="1574799"/>
            <a:chExt cx="2479264" cy="4792133"/>
          </a:xfrm>
        </p:grpSpPr>
        <p:sp>
          <p:nvSpPr>
            <p:cNvPr id="17" name="Rectangle 16">
              <a:extLst>
                <a:ext uri="{FF2B5EF4-FFF2-40B4-BE49-F238E27FC236}">
                  <a16:creationId xmlns:a16="http://schemas.microsoft.com/office/drawing/2014/main" id="{635C18DE-9B14-4637-B2E1-D9A32328B455}"/>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9269470-F94A-4209-A7FA-29213B8E231E}"/>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4</a:t>
              </a:r>
            </a:p>
          </p:txBody>
        </p:sp>
      </p:grpSp>
      <p:sp>
        <p:nvSpPr>
          <p:cNvPr id="24" name="Text Placeholder 36">
            <a:extLst>
              <a:ext uri="{FF2B5EF4-FFF2-40B4-BE49-F238E27FC236}">
                <a16:creationId xmlns:a16="http://schemas.microsoft.com/office/drawing/2014/main" id="{002E1B11-03A1-495D-A39C-7F713C7E9F99}"/>
              </a:ext>
            </a:extLst>
          </p:cNvPr>
          <p:cNvSpPr>
            <a:spLocks noGrp="1"/>
          </p:cNvSpPr>
          <p:nvPr>
            <p:ph type="body" sz="quarter" idx="15" hasCustomPrompt="1"/>
          </p:nvPr>
        </p:nvSpPr>
        <p:spPr>
          <a:xfrm>
            <a:off x="3486496"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two content</a:t>
            </a:r>
          </a:p>
        </p:txBody>
      </p:sp>
      <p:sp>
        <p:nvSpPr>
          <p:cNvPr id="25" name="Text Placeholder 36">
            <a:extLst>
              <a:ext uri="{FF2B5EF4-FFF2-40B4-BE49-F238E27FC236}">
                <a16:creationId xmlns:a16="http://schemas.microsoft.com/office/drawing/2014/main" id="{7750855A-B22B-46DA-84A6-EA73DA55A89A}"/>
              </a:ext>
            </a:extLst>
          </p:cNvPr>
          <p:cNvSpPr>
            <a:spLocks noGrp="1"/>
          </p:cNvSpPr>
          <p:nvPr>
            <p:ph type="body" sz="quarter" idx="16" hasCustomPrompt="1"/>
          </p:nvPr>
        </p:nvSpPr>
        <p:spPr>
          <a:xfrm>
            <a:off x="6226855"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three content</a:t>
            </a:r>
          </a:p>
        </p:txBody>
      </p:sp>
      <p:sp>
        <p:nvSpPr>
          <p:cNvPr id="26" name="Text Placeholder 36">
            <a:extLst>
              <a:ext uri="{FF2B5EF4-FFF2-40B4-BE49-F238E27FC236}">
                <a16:creationId xmlns:a16="http://schemas.microsoft.com/office/drawing/2014/main" id="{7290EE9E-A557-414B-AEDD-F228250ACA1E}"/>
              </a:ext>
            </a:extLst>
          </p:cNvPr>
          <p:cNvSpPr>
            <a:spLocks noGrp="1"/>
          </p:cNvSpPr>
          <p:nvPr>
            <p:ph type="body" sz="quarter" idx="17" hasCustomPrompt="1"/>
          </p:nvPr>
        </p:nvSpPr>
        <p:spPr>
          <a:xfrm>
            <a:off x="8965974"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four content</a:t>
            </a:r>
          </a:p>
        </p:txBody>
      </p:sp>
      <p:sp>
        <p:nvSpPr>
          <p:cNvPr id="27" name="Text Placeholder 36">
            <a:extLst>
              <a:ext uri="{FF2B5EF4-FFF2-40B4-BE49-F238E27FC236}">
                <a16:creationId xmlns:a16="http://schemas.microsoft.com/office/drawing/2014/main" id="{F2BD8D67-97E7-47E7-A936-A9DD7590131F}"/>
              </a:ext>
            </a:extLst>
          </p:cNvPr>
          <p:cNvSpPr>
            <a:spLocks noGrp="1"/>
          </p:cNvSpPr>
          <p:nvPr>
            <p:ph type="body" sz="quarter" idx="18" hasCustomPrompt="1"/>
          </p:nvPr>
        </p:nvSpPr>
        <p:spPr>
          <a:xfrm>
            <a:off x="746757"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one content</a:t>
            </a:r>
          </a:p>
        </p:txBody>
      </p:sp>
      <p:sp>
        <p:nvSpPr>
          <p:cNvPr id="4" name="Slide Number Placeholder 3">
            <a:extLst>
              <a:ext uri="{FF2B5EF4-FFF2-40B4-BE49-F238E27FC236}">
                <a16:creationId xmlns:a16="http://schemas.microsoft.com/office/drawing/2014/main" id="{64CC8BD2-0326-4491-9081-DA6D380CD8F3}"/>
              </a:ext>
            </a:extLst>
          </p:cNvPr>
          <p:cNvSpPr>
            <a:spLocks noGrp="1"/>
          </p:cNvSpPr>
          <p:nvPr>
            <p:ph type="sldNum" sz="quarter" idx="21"/>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8771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P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318B15F-60F3-4D31-92BA-A2509137A14D}"/>
              </a:ext>
            </a:extLst>
          </p:cNvPr>
          <p:cNvSpPr txBox="1">
            <a:spLocks/>
          </p:cNvSpPr>
          <p:nvPr userDrawn="1"/>
        </p:nvSpPr>
        <p:spPr>
          <a:xfrm>
            <a:off x="4766733" y="523760"/>
            <a:ext cx="1369710" cy="214763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7300" b="1" dirty="0">
                <a:solidFill>
                  <a:schemeClr val="accent1"/>
                </a:solidFill>
                <a:latin typeface="+mn-lt"/>
                <a:cs typeface="AngsanaUPC" panose="02020603050405020304" pitchFamily="18" charset="-34"/>
              </a:rPr>
              <a:t>“</a:t>
            </a:r>
          </a:p>
        </p:txBody>
      </p:sp>
      <p:sp>
        <p:nvSpPr>
          <p:cNvPr id="11" name="Rectangle 10">
            <a:extLst>
              <a:ext uri="{FF2B5EF4-FFF2-40B4-BE49-F238E27FC236}">
                <a16:creationId xmlns:a16="http://schemas.microsoft.com/office/drawing/2014/main" id="{A6E86310-9369-4734-834F-6AA6FF530F52}"/>
              </a:ext>
            </a:extLst>
          </p:cNvPr>
          <p:cNvSpPr/>
          <p:nvPr userDrawn="1"/>
        </p:nvSpPr>
        <p:spPr>
          <a:xfrm>
            <a:off x="1524" y="0"/>
            <a:ext cx="12188952" cy="109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54B3D3C2-4FC5-42A8-AE79-823E2379B807}"/>
              </a:ext>
            </a:extLst>
          </p:cNvPr>
          <p:cNvSpPr>
            <a:spLocks noGrp="1"/>
          </p:cNvSpPr>
          <p:nvPr>
            <p:ph type="pic" sz="quarter" idx="10"/>
          </p:nvPr>
        </p:nvSpPr>
        <p:spPr>
          <a:xfrm>
            <a:off x="0" y="109468"/>
            <a:ext cx="4766733" cy="6748531"/>
          </a:xfrm>
        </p:spPr>
        <p:txBody>
          <a:bodyPr/>
          <a:lstStyle/>
          <a:p>
            <a:endParaRPr lang="en-US" dirty="0"/>
          </a:p>
        </p:txBody>
      </p:sp>
      <p:sp>
        <p:nvSpPr>
          <p:cNvPr id="16" name="Text Placeholder 36">
            <a:extLst>
              <a:ext uri="{FF2B5EF4-FFF2-40B4-BE49-F238E27FC236}">
                <a16:creationId xmlns:a16="http://schemas.microsoft.com/office/drawing/2014/main" id="{DB6B1CDB-A6AF-4072-A73F-DE3E725F6174}"/>
              </a:ext>
            </a:extLst>
          </p:cNvPr>
          <p:cNvSpPr>
            <a:spLocks noGrp="1"/>
          </p:cNvSpPr>
          <p:nvPr>
            <p:ph type="body" sz="quarter" idx="14" hasCustomPrompt="1"/>
          </p:nvPr>
        </p:nvSpPr>
        <p:spPr>
          <a:xfrm>
            <a:off x="5945318" y="1341180"/>
            <a:ext cx="5468112" cy="4517752"/>
          </a:xfrm>
        </p:spPr>
        <p:txBody>
          <a:bodyPr>
            <a:normAutofit/>
          </a:bodyPr>
          <a:lstStyle>
            <a:lvl1pPr marL="0" indent="0" algn="l" defTabSz="342853" rtl="0" eaLnBrk="1" latinLnBrk="0" hangingPunct="1">
              <a:lnSpc>
                <a:spcPct val="114000"/>
              </a:lnSpc>
              <a:spcBef>
                <a:spcPct val="0"/>
              </a:spcBef>
              <a:spcAft>
                <a:spcPts val="300"/>
              </a:spcAft>
              <a:buNone/>
              <a:defRPr lang="en-US" sz="2400" kern="1200" dirty="0">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content here</a:t>
            </a:r>
          </a:p>
        </p:txBody>
      </p:sp>
      <p:sp>
        <p:nvSpPr>
          <p:cNvPr id="17" name="Text Placeholder 36">
            <a:extLst>
              <a:ext uri="{FF2B5EF4-FFF2-40B4-BE49-F238E27FC236}">
                <a16:creationId xmlns:a16="http://schemas.microsoft.com/office/drawing/2014/main" id="{A253885E-E574-4B8A-8312-FB5FEFB318D4}"/>
              </a:ext>
            </a:extLst>
          </p:cNvPr>
          <p:cNvSpPr>
            <a:spLocks noGrp="1"/>
          </p:cNvSpPr>
          <p:nvPr>
            <p:ph type="body" sz="quarter" idx="15" hasCustomPrompt="1"/>
          </p:nvPr>
        </p:nvSpPr>
        <p:spPr>
          <a:xfrm>
            <a:off x="5945318" y="5858932"/>
            <a:ext cx="5468112" cy="558802"/>
          </a:xfrm>
        </p:spPr>
        <p:txBody>
          <a:bodyPr>
            <a:normAutofit/>
          </a:bodyPr>
          <a:lstStyle>
            <a:lvl1pPr marL="0" indent="0" algn="l" defTabSz="342853" rtl="0" eaLnBrk="1" latinLnBrk="0" hangingPunct="1">
              <a:lnSpc>
                <a:spcPct val="114000"/>
              </a:lnSpc>
              <a:spcBef>
                <a:spcPct val="0"/>
              </a:spcBef>
              <a:spcAft>
                <a:spcPts val="300"/>
              </a:spcAft>
              <a:buNone/>
              <a:defRPr lang="en-US" sz="2000" kern="1200" dirty="0">
                <a:solidFill>
                  <a:schemeClr val="tx1">
                    <a:lumMod val="65000"/>
                    <a:lumOff val="35000"/>
                  </a:schemeClr>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Name</a:t>
            </a:r>
          </a:p>
        </p:txBody>
      </p:sp>
      <p:sp>
        <p:nvSpPr>
          <p:cNvPr id="4" name="Slide Number Placeholder 3">
            <a:extLst>
              <a:ext uri="{FF2B5EF4-FFF2-40B4-BE49-F238E27FC236}">
                <a16:creationId xmlns:a16="http://schemas.microsoft.com/office/drawing/2014/main" id="{981EAA35-E2A2-4889-B734-437144F56ED4}"/>
              </a:ext>
            </a:extLst>
          </p:cNvPr>
          <p:cNvSpPr>
            <a:spLocks noGrp="1"/>
          </p:cNvSpPr>
          <p:nvPr>
            <p:ph type="sldNum" sz="quarter" idx="18"/>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11482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EF8800-C272-4BB6-A7D9-F920763525F6}"/>
              </a:ext>
            </a:extLst>
          </p:cNvPr>
          <p:cNvSpPr>
            <a:spLocks noGrp="1"/>
          </p:cNvSpPr>
          <p:nvPr>
            <p:ph type="sldNum" sz="quarter" idx="12"/>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238506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8FA741-9E63-436B-8C8A-535442F1D852}"/>
              </a:ext>
            </a:extLst>
          </p:cNvPr>
          <p:cNvSpPr/>
          <p:nvPr userDrawn="1"/>
        </p:nvSpPr>
        <p:spPr>
          <a:xfrm>
            <a:off x="0" y="4558691"/>
            <a:ext cx="12191987" cy="18515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746C9830-942F-4B55-8558-1B526901C15C}"/>
              </a:ext>
            </a:extLst>
          </p:cNvPr>
          <p:cNvCxnSpPr>
            <a:cxnSpLocks/>
          </p:cNvCxnSpPr>
          <p:nvPr/>
        </p:nvCxnSpPr>
        <p:spPr>
          <a:xfrm flipV="1">
            <a:off x="413484" y="744830"/>
            <a:ext cx="0" cy="155448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754DDC3-7733-4822-A8C0-BF9FAEBBF5D0}"/>
              </a:ext>
            </a:extLst>
          </p:cNvPr>
          <p:cNvSpPr/>
          <p:nvPr userDrawn="1"/>
        </p:nvSpPr>
        <p:spPr>
          <a:xfrm>
            <a:off x="675968" y="2505941"/>
            <a:ext cx="6715530" cy="2031325"/>
          </a:xfrm>
          <a:prstGeom prst="rect">
            <a:avLst/>
          </a:prstGeom>
        </p:spPr>
        <p:txBody>
          <a:bodyPr wrap="square">
            <a:spAutoFit/>
          </a:bodyPr>
          <a:lstStyle/>
          <a:p>
            <a:r>
              <a:rPr lang="en-US" dirty="0">
                <a:solidFill>
                  <a:schemeClr val="tx1"/>
                </a:solidFill>
              </a:rPr>
              <a:t>NCAPPS is funded and led by the Administration for Community Living and the Centers for Medicare &amp; Medicaid Services and is administered by HSRI.  </a:t>
            </a:r>
          </a:p>
          <a:p>
            <a:r>
              <a:rPr lang="en-US" dirty="0">
                <a:solidFill>
                  <a:schemeClr val="tx1"/>
                </a:solidFill>
              </a:rPr>
              <a:t>The content and views expressed in this webinar are those of the presenters </a:t>
            </a:r>
            <a:r>
              <a:rPr lang="en-US">
                <a:solidFill>
                  <a:schemeClr val="tx1"/>
                </a:solidFill>
              </a:rPr>
              <a:t>and do </a:t>
            </a:r>
            <a:r>
              <a:rPr lang="en-US" dirty="0">
                <a:solidFill>
                  <a:schemeClr val="tx1"/>
                </a:solidFill>
              </a:rPr>
              <a:t>not necessarily reflect that of Centers for Medicare and Medicaid Services (CMS)  or the Administration for Community Living (ACL</a:t>
            </a:r>
            <a:r>
              <a:rPr lang="en-US">
                <a:solidFill>
                  <a:schemeClr val="tx1"/>
                </a:solidFill>
              </a:rPr>
              <a:t>) .</a:t>
            </a:r>
            <a:endParaRPr lang="en-US" dirty="0">
              <a:solidFill>
                <a:schemeClr val="tx1"/>
              </a:solidFill>
            </a:endParaRPr>
          </a:p>
        </p:txBody>
      </p:sp>
      <p:pic>
        <p:nvPicPr>
          <p:cNvPr id="13" name="Picture 12" descr="CMS Logo ">
            <a:extLst>
              <a:ext uri="{FF2B5EF4-FFF2-40B4-BE49-F238E27FC236}">
                <a16:creationId xmlns:a16="http://schemas.microsoft.com/office/drawing/2014/main" id="{BE782530-2C9F-435F-917C-F84BD429681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37889" y="4842866"/>
            <a:ext cx="3246120" cy="1188085"/>
          </a:xfrm>
          <a:prstGeom prst="rect">
            <a:avLst/>
          </a:prstGeom>
        </p:spPr>
      </p:pic>
      <p:pic>
        <p:nvPicPr>
          <p:cNvPr id="14" name="Picture 13" descr="ACL logo">
            <a:extLst>
              <a:ext uri="{FF2B5EF4-FFF2-40B4-BE49-F238E27FC236}">
                <a16:creationId xmlns:a16="http://schemas.microsoft.com/office/drawing/2014/main" id="{FB60B4FC-86AD-4548-9F00-3703FF08C9D6}"/>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5661033" y="5169891"/>
            <a:ext cx="2346960" cy="861060"/>
          </a:xfrm>
          <a:prstGeom prst="rect">
            <a:avLst/>
          </a:prstGeom>
        </p:spPr>
      </p:pic>
      <p:sp>
        <p:nvSpPr>
          <p:cNvPr id="2" name="Title 1">
            <a:extLst>
              <a:ext uri="{FF2B5EF4-FFF2-40B4-BE49-F238E27FC236}">
                <a16:creationId xmlns:a16="http://schemas.microsoft.com/office/drawing/2014/main" id="{7DE963EB-3FA8-4C4F-B0A3-FAA42ED47641}"/>
              </a:ext>
            </a:extLst>
          </p:cNvPr>
          <p:cNvSpPr>
            <a:spLocks noGrp="1"/>
          </p:cNvSpPr>
          <p:nvPr>
            <p:ph type="title"/>
          </p:nvPr>
        </p:nvSpPr>
        <p:spPr>
          <a:xfrm>
            <a:off x="675968" y="823464"/>
            <a:ext cx="4492930" cy="1325563"/>
          </a:xfrm>
        </p:spPr>
        <p:txBody>
          <a:bodyPr/>
          <a:lstStyle/>
          <a:p>
            <a:r>
              <a:rPr lang="en-US"/>
              <a:t>Click to edit Master title style</a:t>
            </a:r>
          </a:p>
        </p:txBody>
      </p:sp>
      <p:sp>
        <p:nvSpPr>
          <p:cNvPr id="4" name="Text Placeholder 3">
            <a:extLst>
              <a:ext uri="{FF2B5EF4-FFF2-40B4-BE49-F238E27FC236}">
                <a16:creationId xmlns:a16="http://schemas.microsoft.com/office/drawing/2014/main" id="{9C5A0358-CA09-4D16-BD3D-AB21876F8D73}"/>
              </a:ext>
            </a:extLst>
          </p:cNvPr>
          <p:cNvSpPr>
            <a:spLocks noGrp="1"/>
          </p:cNvSpPr>
          <p:nvPr>
            <p:ph type="body" sz="quarter" idx="10"/>
          </p:nvPr>
        </p:nvSpPr>
        <p:spPr>
          <a:xfrm>
            <a:off x="6527803" y="607564"/>
            <a:ext cx="5162551" cy="1541463"/>
          </a:xfrm>
          <a:solidFill>
            <a:schemeClr val="accent1">
              <a:lumMod val="20000"/>
              <a:lumOff val="80000"/>
            </a:schemeClr>
          </a:solidFill>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262884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solidFill>
                  <a:srgbClr val="000000"/>
                </a:solidFill>
              </a:defRPr>
            </a:lvl1pPr>
          </a:lstStyle>
          <a:p>
            <a:pPr>
              <a:defRPr/>
            </a:pPr>
            <a:endParaRPr lang="en-US" altLang="en-US" dirty="0"/>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solidFill>
                  <a:srgbClr val="000000"/>
                </a:solidFill>
              </a:defRPr>
            </a:lvl1pPr>
          </a:lstStyle>
          <a:p>
            <a:pPr>
              <a:defRPr/>
            </a:pPr>
            <a:endParaRPr lang="en-US" altLang="en-US" dirty="0"/>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solidFill>
                  <a:srgbClr val="000000"/>
                </a:solidFill>
              </a:defRPr>
            </a:lvl1pPr>
          </a:lstStyle>
          <a:p>
            <a:pPr>
              <a:defRPr/>
            </a:pPr>
            <a:fld id="{F88308DD-DDD4-463F-93ED-FB518417F669}" type="slidenum">
              <a:rPr lang="en-US" altLang="en-US"/>
              <a:pPr>
                <a:defRPr/>
              </a:pPr>
              <a:t>‹#›</a:t>
            </a:fld>
            <a:endParaRPr lang="en-US" altLang="en-US" dirty="0"/>
          </a:p>
        </p:txBody>
      </p:sp>
    </p:spTree>
    <p:extLst>
      <p:ext uri="{BB962C8B-B14F-4D97-AF65-F5344CB8AC3E}">
        <p14:creationId xmlns:p14="http://schemas.microsoft.com/office/powerpoint/2010/main" val="180316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855CA8-DA85-4B70-BF0B-98965ABDD4D5}" type="slidenum">
              <a:rPr lang="en-US" smtClean="0"/>
              <a:t>‹#›</a:t>
            </a:fld>
            <a:endParaRPr lang="en-US" dirty="0"/>
          </a:p>
        </p:txBody>
      </p:sp>
    </p:spTree>
    <p:extLst>
      <p:ext uri="{BB962C8B-B14F-4D97-AF65-F5344CB8AC3E}">
        <p14:creationId xmlns:p14="http://schemas.microsoft.com/office/powerpoint/2010/main" val="3398379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736"/>
            <a:ext cx="12192000" cy="6858000"/>
          </a:xfrm>
          <a:prstGeom prst="rect">
            <a:avLst/>
          </a:prstGeom>
        </p:spPr>
      </p:pic>
      <p:sp>
        <p:nvSpPr>
          <p:cNvPr id="2" name="Title 1"/>
          <p:cNvSpPr>
            <a:spLocks noGrp="1"/>
          </p:cNvSpPr>
          <p:nvPr>
            <p:ph type="ctrTitle"/>
          </p:nvPr>
        </p:nvSpPr>
        <p:spPr>
          <a:xfrm>
            <a:off x="1066799" y="1752599"/>
            <a:ext cx="10066867" cy="1757363"/>
          </a:xfrm>
        </p:spPr>
        <p:txBody>
          <a:bodyPr anchor="b"/>
          <a:lstStyle>
            <a:lvl1pPr algn="ctr">
              <a:defRPr sz="6000"/>
            </a:lvl1pPr>
          </a:lstStyle>
          <a:p>
            <a:r>
              <a:rPr lang="en-US"/>
              <a:t>Click to edit Master title style</a:t>
            </a:r>
          </a:p>
        </p:txBody>
      </p:sp>
      <p:sp>
        <p:nvSpPr>
          <p:cNvPr id="3" name="Subtitle 2"/>
          <p:cNvSpPr>
            <a:spLocks noGrp="1"/>
          </p:cNvSpPr>
          <p:nvPr>
            <p:ph type="subTitle" idx="1" hasCustomPrompt="1"/>
          </p:nvPr>
        </p:nvSpPr>
        <p:spPr>
          <a:xfrm>
            <a:off x="1066799" y="3701598"/>
            <a:ext cx="10066867" cy="482599"/>
          </a:xfrm>
        </p:spPr>
        <p:txBody>
          <a:bodyPr>
            <a:normAutofit/>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0600" y="375773"/>
            <a:ext cx="2590799" cy="1219103"/>
          </a:xfrm>
          <a:prstGeom prst="rect">
            <a:avLst/>
          </a:prstGeom>
        </p:spPr>
      </p:pic>
      <p:sp>
        <p:nvSpPr>
          <p:cNvPr id="22" name="pasted-image.tiff"/>
          <p:cNvSpPr>
            <a:spLocks noGrp="1"/>
          </p:cNvSpPr>
          <p:nvPr>
            <p:ph type="pic" sz="quarter" idx="16" hasCustomPrompt="1"/>
          </p:nvPr>
        </p:nvSpPr>
        <p:spPr>
          <a:xfrm>
            <a:off x="5452532" y="4375834"/>
            <a:ext cx="1395842" cy="1395843"/>
          </a:xfrm>
          <a:prstGeom prst="ellipse">
            <a:avLst/>
          </a:prstGeom>
        </p:spPr>
        <p:txBody>
          <a:bodyPr lIns="91439" tIns="45719" rIns="91439" bIns="45719" anchor="t">
            <a:noAutofit/>
          </a:bodyPr>
          <a:lstStyle/>
          <a:p>
            <a:r>
              <a:rPr lang="en-US"/>
              <a:t> </a:t>
            </a:r>
            <a:endParaRPr/>
          </a:p>
        </p:txBody>
      </p:sp>
      <p:sp>
        <p:nvSpPr>
          <p:cNvPr id="23" name="pasted-image.tiff"/>
          <p:cNvSpPr>
            <a:spLocks noGrp="1"/>
          </p:cNvSpPr>
          <p:nvPr>
            <p:ph type="pic" sz="quarter" idx="17" hasCustomPrompt="1"/>
          </p:nvPr>
        </p:nvSpPr>
        <p:spPr>
          <a:xfrm>
            <a:off x="7061779" y="4375833"/>
            <a:ext cx="1395842" cy="1395843"/>
          </a:xfrm>
          <a:prstGeom prst="ellipse">
            <a:avLst/>
          </a:prstGeom>
        </p:spPr>
        <p:txBody>
          <a:bodyPr lIns="91439" tIns="45719" rIns="91439" bIns="45719" anchor="t">
            <a:noAutofit/>
          </a:bodyPr>
          <a:lstStyle/>
          <a:p>
            <a:r>
              <a:rPr lang="en-US"/>
              <a:t> </a:t>
            </a:r>
            <a:endParaRPr/>
          </a:p>
        </p:txBody>
      </p:sp>
      <p:sp>
        <p:nvSpPr>
          <p:cNvPr id="24" name="pasted-image.tiff"/>
          <p:cNvSpPr>
            <a:spLocks noGrp="1"/>
          </p:cNvSpPr>
          <p:nvPr>
            <p:ph type="pic" sz="quarter" idx="18" hasCustomPrompt="1"/>
          </p:nvPr>
        </p:nvSpPr>
        <p:spPr>
          <a:xfrm>
            <a:off x="8671026" y="4375832"/>
            <a:ext cx="1395842" cy="1395843"/>
          </a:xfrm>
          <a:prstGeom prst="ellipse">
            <a:avLst/>
          </a:prstGeom>
        </p:spPr>
        <p:txBody>
          <a:bodyPr lIns="91439" tIns="45719" rIns="91439" bIns="45719" anchor="t">
            <a:noAutofit/>
          </a:bodyPr>
          <a:lstStyle/>
          <a:p>
            <a:r>
              <a:rPr lang="en-US"/>
              <a:t> </a:t>
            </a:r>
            <a:endParaRPr/>
          </a:p>
        </p:txBody>
      </p:sp>
      <p:sp>
        <p:nvSpPr>
          <p:cNvPr id="25" name="pasted-image.tiff"/>
          <p:cNvSpPr>
            <a:spLocks noGrp="1"/>
          </p:cNvSpPr>
          <p:nvPr>
            <p:ph type="pic" sz="quarter" idx="19" hasCustomPrompt="1"/>
          </p:nvPr>
        </p:nvSpPr>
        <p:spPr>
          <a:xfrm>
            <a:off x="2242502" y="4374324"/>
            <a:ext cx="1395842" cy="1395843"/>
          </a:xfrm>
          <a:prstGeom prst="ellipse">
            <a:avLst/>
          </a:prstGeom>
        </p:spPr>
        <p:txBody>
          <a:bodyPr lIns="91439" tIns="45719" rIns="91439" bIns="45719" anchor="t">
            <a:noAutofit/>
          </a:bodyPr>
          <a:lstStyle/>
          <a:p>
            <a:r>
              <a:rPr lang="en-US"/>
              <a:t> </a:t>
            </a:r>
            <a:endParaRPr/>
          </a:p>
        </p:txBody>
      </p:sp>
      <p:sp>
        <p:nvSpPr>
          <p:cNvPr id="26" name="pasted-image.tiff"/>
          <p:cNvSpPr>
            <a:spLocks noGrp="1"/>
          </p:cNvSpPr>
          <p:nvPr>
            <p:ph type="pic" sz="quarter" idx="20" hasCustomPrompt="1"/>
          </p:nvPr>
        </p:nvSpPr>
        <p:spPr>
          <a:xfrm>
            <a:off x="3847517" y="4374323"/>
            <a:ext cx="1395842" cy="1395843"/>
          </a:xfrm>
          <a:prstGeom prst="ellipse">
            <a:avLst/>
          </a:prstGeom>
        </p:spPr>
        <p:txBody>
          <a:bodyPr lIns="91439" tIns="45719" rIns="91439" bIns="45719" anchor="t">
            <a:noAutofit/>
          </a:bodyPr>
          <a:lstStyle/>
          <a:p>
            <a:r>
              <a:rPr lang="en-US"/>
              <a:t> </a:t>
            </a:r>
            <a:endParaRPr/>
          </a:p>
        </p:txBody>
      </p:sp>
      <p:sp>
        <p:nvSpPr>
          <p:cNvPr id="30" name="Text Placeholder 29"/>
          <p:cNvSpPr>
            <a:spLocks noGrp="1"/>
          </p:cNvSpPr>
          <p:nvPr>
            <p:ph type="body" sz="quarter" idx="21" hasCustomPrompt="1"/>
          </p:nvPr>
        </p:nvSpPr>
        <p:spPr>
          <a:xfrm>
            <a:off x="1066799" y="5960293"/>
            <a:ext cx="10066867" cy="491308"/>
          </a:xfrm>
        </p:spPr>
        <p:txBody>
          <a:bodyPr>
            <a:normAutofit/>
          </a:bodyPr>
          <a:lstStyle>
            <a:lvl1pPr marL="0" indent="0" algn="ctr">
              <a:buNone/>
              <a:defRPr sz="2000" b="0" baseline="0"/>
            </a:lvl1pPr>
          </a:lstStyle>
          <a:p>
            <a:pPr lvl="0"/>
            <a:r>
              <a:rPr lang="en-US"/>
              <a:t>PRESENTERS NAME | TITLE</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12192000" cy="68580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0600" y="375773"/>
            <a:ext cx="2590799" cy="1219103"/>
          </a:xfrm>
          <a:prstGeom prst="rect">
            <a:avLst/>
          </a:prstGeom>
        </p:spPr>
      </p:pic>
    </p:spTree>
    <p:extLst>
      <p:ext uri="{BB962C8B-B14F-4D97-AF65-F5344CB8AC3E}">
        <p14:creationId xmlns:p14="http://schemas.microsoft.com/office/powerpoint/2010/main" val="39092887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 Placeholder 10"/>
          <p:cNvSpPr>
            <a:spLocks noGrp="1"/>
          </p:cNvSpPr>
          <p:nvPr>
            <p:ph type="body" sz="quarter" idx="13"/>
          </p:nvPr>
        </p:nvSpPr>
        <p:spPr>
          <a:xfrm>
            <a:off x="6096000" y="0"/>
            <a:ext cx="5175903" cy="6858000"/>
          </a:xfrm>
        </p:spPr>
        <p:txBody>
          <a:bodyPr anchor="ctr"/>
          <a:lstStyle>
            <a:lvl1pPr marL="0" indent="0">
              <a:buNone/>
              <a:defRPr>
                <a:solidFill>
                  <a:srgbClr val="0067B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Box 11"/>
          <p:cNvSpPr txBox="1"/>
          <p:nvPr/>
        </p:nvSpPr>
        <p:spPr>
          <a:xfrm>
            <a:off x="1152145" y="2883068"/>
            <a:ext cx="4943855" cy="1015663"/>
          </a:xfrm>
          <a:prstGeom prst="rect">
            <a:avLst/>
          </a:prstGeom>
          <a:noFill/>
        </p:spPr>
        <p:txBody>
          <a:bodyPr wrap="square" rtlCol="0">
            <a:spAutoFit/>
          </a:bodyPr>
          <a:lstStyle/>
          <a:p>
            <a:r>
              <a:rPr lang="en-US" sz="6000" b="1">
                <a:solidFill>
                  <a:schemeClr val="accent1"/>
                </a:solidFill>
              </a:rPr>
              <a:t>Agenda</a:t>
            </a:r>
          </a:p>
        </p:txBody>
      </p:sp>
      <p:sp>
        <p:nvSpPr>
          <p:cNvPr id="18" name="Freeform 5"/>
          <p:cNvSpPr>
            <a:spLocks/>
          </p:cNvSpPr>
          <p:nvPr/>
        </p:nvSpPr>
        <p:spPr bwMode="auto">
          <a:xfrm>
            <a:off x="3713163" y="3802877"/>
            <a:ext cx="829818" cy="200545"/>
          </a:xfrm>
          <a:custGeom>
            <a:avLst/>
            <a:gdLst>
              <a:gd name="T0" fmla="*/ 5642 w 5828"/>
              <a:gd name="T1" fmla="*/ 1405 h 1405"/>
              <a:gd name="T2" fmla="*/ 4933 w 5828"/>
              <a:gd name="T3" fmla="*/ 795 h 1405"/>
              <a:gd name="T4" fmla="*/ 4550 w 5828"/>
              <a:gd name="T5" fmla="*/ 383 h 1405"/>
              <a:gd name="T6" fmla="*/ 4168 w 5828"/>
              <a:gd name="T7" fmla="*/ 795 h 1405"/>
              <a:gd name="T8" fmla="*/ 3459 w 5828"/>
              <a:gd name="T9" fmla="*/ 1405 h 1405"/>
              <a:gd name="T10" fmla="*/ 2750 w 5828"/>
              <a:gd name="T11" fmla="*/ 795 h 1405"/>
              <a:gd name="T12" fmla="*/ 2368 w 5828"/>
              <a:gd name="T13" fmla="*/ 383 h 1405"/>
              <a:gd name="T14" fmla="*/ 1985 w 5828"/>
              <a:gd name="T15" fmla="*/ 795 h 1405"/>
              <a:gd name="T16" fmla="*/ 1277 w 5828"/>
              <a:gd name="T17" fmla="*/ 1405 h 1405"/>
              <a:gd name="T18" fmla="*/ 568 w 5828"/>
              <a:gd name="T19" fmla="*/ 795 h 1405"/>
              <a:gd name="T20" fmla="*/ 186 w 5828"/>
              <a:gd name="T21" fmla="*/ 383 h 1405"/>
              <a:gd name="T22" fmla="*/ 0 w 5828"/>
              <a:gd name="T23" fmla="*/ 192 h 1405"/>
              <a:gd name="T24" fmla="*/ 186 w 5828"/>
              <a:gd name="T25" fmla="*/ 0 h 1405"/>
              <a:gd name="T26" fmla="*/ 894 w 5828"/>
              <a:gd name="T27" fmla="*/ 610 h 1405"/>
              <a:gd name="T28" fmla="*/ 1277 w 5828"/>
              <a:gd name="T29" fmla="*/ 1022 h 1405"/>
              <a:gd name="T30" fmla="*/ 1659 w 5828"/>
              <a:gd name="T31" fmla="*/ 610 h 1405"/>
              <a:gd name="T32" fmla="*/ 2368 w 5828"/>
              <a:gd name="T33" fmla="*/ 0 h 1405"/>
              <a:gd name="T34" fmla="*/ 3076 w 5828"/>
              <a:gd name="T35" fmla="*/ 610 h 1405"/>
              <a:gd name="T36" fmla="*/ 3459 w 5828"/>
              <a:gd name="T37" fmla="*/ 1022 h 1405"/>
              <a:gd name="T38" fmla="*/ 3842 w 5828"/>
              <a:gd name="T39" fmla="*/ 610 h 1405"/>
              <a:gd name="T40" fmla="*/ 4550 w 5828"/>
              <a:gd name="T41" fmla="*/ 0 h 1405"/>
              <a:gd name="T42" fmla="*/ 5259 w 5828"/>
              <a:gd name="T43" fmla="*/ 610 h 1405"/>
              <a:gd name="T44" fmla="*/ 5642 w 5828"/>
              <a:gd name="T45" fmla="*/ 1022 h 1405"/>
              <a:gd name="T46" fmla="*/ 5828 w 5828"/>
              <a:gd name="T47" fmla="*/ 1214 h 1405"/>
              <a:gd name="T48" fmla="*/ 5642 w 5828"/>
              <a:gd name="T49"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8" h="1405">
                <a:moveTo>
                  <a:pt x="5642" y="1405"/>
                </a:moveTo>
                <a:cubicBezTo>
                  <a:pt x="5259" y="1405"/>
                  <a:pt x="5078" y="1067"/>
                  <a:pt x="4933" y="795"/>
                </a:cubicBezTo>
                <a:cubicBezTo>
                  <a:pt x="4796" y="539"/>
                  <a:pt x="4702" y="383"/>
                  <a:pt x="4550" y="383"/>
                </a:cubicBezTo>
                <a:cubicBezTo>
                  <a:pt x="4398" y="383"/>
                  <a:pt x="4304" y="539"/>
                  <a:pt x="4168" y="795"/>
                </a:cubicBezTo>
                <a:cubicBezTo>
                  <a:pt x="4022" y="1067"/>
                  <a:pt x="3842" y="1405"/>
                  <a:pt x="3459" y="1405"/>
                </a:cubicBezTo>
                <a:cubicBezTo>
                  <a:pt x="3076" y="1405"/>
                  <a:pt x="2896" y="1067"/>
                  <a:pt x="2750" y="795"/>
                </a:cubicBezTo>
                <a:cubicBezTo>
                  <a:pt x="2614" y="539"/>
                  <a:pt x="2520" y="383"/>
                  <a:pt x="2368" y="383"/>
                </a:cubicBezTo>
                <a:cubicBezTo>
                  <a:pt x="2216" y="383"/>
                  <a:pt x="2122" y="539"/>
                  <a:pt x="1985" y="795"/>
                </a:cubicBezTo>
                <a:cubicBezTo>
                  <a:pt x="1840" y="1067"/>
                  <a:pt x="1660" y="1405"/>
                  <a:pt x="1277" y="1405"/>
                </a:cubicBezTo>
                <a:cubicBezTo>
                  <a:pt x="894" y="1405"/>
                  <a:pt x="714" y="1067"/>
                  <a:pt x="568" y="795"/>
                </a:cubicBezTo>
                <a:cubicBezTo>
                  <a:pt x="432" y="539"/>
                  <a:pt x="338" y="383"/>
                  <a:pt x="186" y="383"/>
                </a:cubicBezTo>
                <a:cubicBezTo>
                  <a:pt x="83" y="383"/>
                  <a:pt x="0" y="297"/>
                  <a:pt x="0" y="192"/>
                </a:cubicBezTo>
                <a:cubicBezTo>
                  <a:pt x="0" y="86"/>
                  <a:pt x="83" y="0"/>
                  <a:pt x="186" y="0"/>
                </a:cubicBezTo>
                <a:cubicBezTo>
                  <a:pt x="569" y="0"/>
                  <a:pt x="749" y="338"/>
                  <a:pt x="894" y="610"/>
                </a:cubicBezTo>
                <a:cubicBezTo>
                  <a:pt x="1031" y="866"/>
                  <a:pt x="1125" y="1022"/>
                  <a:pt x="1277" y="1022"/>
                </a:cubicBezTo>
                <a:cubicBezTo>
                  <a:pt x="1429" y="1022"/>
                  <a:pt x="1523" y="866"/>
                  <a:pt x="1659" y="610"/>
                </a:cubicBezTo>
                <a:cubicBezTo>
                  <a:pt x="1805" y="338"/>
                  <a:pt x="1985" y="0"/>
                  <a:pt x="2368" y="0"/>
                </a:cubicBezTo>
                <a:cubicBezTo>
                  <a:pt x="2751" y="0"/>
                  <a:pt x="2931" y="338"/>
                  <a:pt x="3076" y="610"/>
                </a:cubicBezTo>
                <a:cubicBezTo>
                  <a:pt x="3213" y="866"/>
                  <a:pt x="3307" y="1022"/>
                  <a:pt x="3459" y="1022"/>
                </a:cubicBezTo>
                <a:cubicBezTo>
                  <a:pt x="3611" y="1022"/>
                  <a:pt x="3705" y="866"/>
                  <a:pt x="3842" y="610"/>
                </a:cubicBezTo>
                <a:cubicBezTo>
                  <a:pt x="3987" y="338"/>
                  <a:pt x="4168" y="0"/>
                  <a:pt x="4550" y="0"/>
                </a:cubicBezTo>
                <a:cubicBezTo>
                  <a:pt x="4933" y="0"/>
                  <a:pt x="5114" y="338"/>
                  <a:pt x="5259" y="610"/>
                </a:cubicBezTo>
                <a:cubicBezTo>
                  <a:pt x="5396" y="866"/>
                  <a:pt x="5490" y="1022"/>
                  <a:pt x="5642" y="1022"/>
                </a:cubicBezTo>
                <a:cubicBezTo>
                  <a:pt x="5745" y="1022"/>
                  <a:pt x="5828" y="1108"/>
                  <a:pt x="5828" y="1214"/>
                </a:cubicBezTo>
                <a:cubicBezTo>
                  <a:pt x="5828" y="1320"/>
                  <a:pt x="5745" y="1405"/>
                  <a:pt x="5642" y="1405"/>
                </a:cubicBezTo>
              </a:path>
            </a:pathLst>
          </a:custGeom>
          <a:solidFill>
            <a:srgbClr val="FFD10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453515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CB21F16-43AA-4250-8570-F362CAF2B61E}"/>
              </a:ext>
            </a:extLst>
          </p:cNvPr>
          <p:cNvGrpSpPr/>
          <p:nvPr/>
        </p:nvGrpSpPr>
        <p:grpSpPr>
          <a:xfrm>
            <a:off x="746760" y="1237303"/>
            <a:ext cx="10698480" cy="5233474"/>
            <a:chOff x="746760" y="1237303"/>
            <a:chExt cx="10698480" cy="5233474"/>
          </a:xfrm>
        </p:grpSpPr>
        <p:grpSp>
          <p:nvGrpSpPr>
            <p:cNvPr id="13" name="Group 12">
              <a:extLst>
                <a:ext uri="{FF2B5EF4-FFF2-40B4-BE49-F238E27FC236}">
                  <a16:creationId xmlns:a16="http://schemas.microsoft.com/office/drawing/2014/main" id="{F862E965-0D5F-46E8-BFD0-F1E31A3FCE05}"/>
                </a:ext>
              </a:extLst>
            </p:cNvPr>
            <p:cNvGrpSpPr/>
            <p:nvPr/>
          </p:nvGrpSpPr>
          <p:grpSpPr>
            <a:xfrm>
              <a:off x="746760" y="3991514"/>
              <a:ext cx="10698480" cy="2479263"/>
              <a:chOff x="746760" y="1247226"/>
              <a:chExt cx="10698480" cy="2479263"/>
            </a:xfrm>
          </p:grpSpPr>
          <p:sp>
            <p:nvSpPr>
              <p:cNvPr id="21" name="Rectangle 20">
                <a:extLst>
                  <a:ext uri="{FF2B5EF4-FFF2-40B4-BE49-F238E27FC236}">
                    <a16:creationId xmlns:a16="http://schemas.microsoft.com/office/drawing/2014/main" id="{09D68FD2-DA5A-4694-AE1A-70EC5624BDC0}"/>
                  </a:ext>
                </a:extLst>
              </p:cNvPr>
              <p:cNvSpPr/>
              <p:nvPr/>
            </p:nvSpPr>
            <p:spPr>
              <a:xfrm>
                <a:off x="3486498" y="1247226"/>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57367B1-0EA7-46DA-8119-D75B2C9AA0AC}"/>
                  </a:ext>
                </a:extLst>
              </p:cNvPr>
              <p:cNvSpPr/>
              <p:nvPr/>
            </p:nvSpPr>
            <p:spPr>
              <a:xfrm>
                <a:off x="8965976" y="1247226"/>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F924A96-BA53-46D5-B249-CD0EF9C37FF7}"/>
                  </a:ext>
                </a:extLst>
              </p:cNvPr>
              <p:cNvSpPr/>
              <p:nvPr/>
            </p:nvSpPr>
            <p:spPr>
              <a:xfrm>
                <a:off x="746760" y="1247226"/>
                <a:ext cx="2479264" cy="2479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30AE9BD-0C73-42B8-A7D7-0A21170AC9BD}"/>
                  </a:ext>
                </a:extLst>
              </p:cNvPr>
              <p:cNvSpPr/>
              <p:nvPr/>
            </p:nvSpPr>
            <p:spPr>
              <a:xfrm>
                <a:off x="6226237" y="1247226"/>
                <a:ext cx="2479264" cy="2479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1">
                <a:extLst>
                  <a:ext uri="{FF2B5EF4-FFF2-40B4-BE49-F238E27FC236}">
                    <a16:creationId xmlns:a16="http://schemas.microsoft.com/office/drawing/2014/main" id="{B64CD52F-BE1D-4BCD-85A0-87AD1FE9C027}"/>
                  </a:ext>
                </a:extLst>
              </p:cNvPr>
              <p:cNvSpPr txBox="1">
                <a:spLocks/>
              </p:cNvSpPr>
              <p:nvPr/>
            </p:nvSpPr>
            <p:spPr>
              <a:xfrm>
                <a:off x="3486498" y="1247226"/>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dirty="0">
                    <a:solidFill>
                      <a:schemeClr val="accent2"/>
                    </a:solidFill>
                    <a:latin typeface="+mj-lt"/>
                    <a:cs typeface="+mj-cs"/>
                  </a:rPr>
                  <a:t>02</a:t>
                </a:r>
                <a:endParaRPr lang="en-US" sz="6600" b="1" cap="none" dirty="0">
                  <a:solidFill>
                    <a:schemeClr val="accent2"/>
                  </a:solidFill>
                  <a:latin typeface="+mj-lt"/>
                </a:endParaRPr>
              </a:p>
            </p:txBody>
          </p:sp>
          <p:sp>
            <p:nvSpPr>
              <p:cNvPr id="26" name="Title 1">
                <a:extLst>
                  <a:ext uri="{FF2B5EF4-FFF2-40B4-BE49-F238E27FC236}">
                    <a16:creationId xmlns:a16="http://schemas.microsoft.com/office/drawing/2014/main" id="{AE98E869-DB05-448C-8E12-4E451C73B236}"/>
                  </a:ext>
                </a:extLst>
              </p:cNvPr>
              <p:cNvSpPr txBox="1">
                <a:spLocks/>
              </p:cNvSpPr>
              <p:nvPr/>
            </p:nvSpPr>
            <p:spPr>
              <a:xfrm>
                <a:off x="8965976" y="1247226"/>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dirty="0">
                    <a:solidFill>
                      <a:schemeClr val="accent4"/>
                    </a:solidFill>
                    <a:latin typeface="+mj-lt"/>
                    <a:cs typeface="+mj-cs"/>
                  </a:rPr>
                  <a:t>04</a:t>
                </a:r>
                <a:endParaRPr lang="en-US" sz="6600" b="1" cap="none" dirty="0">
                  <a:solidFill>
                    <a:schemeClr val="accent4"/>
                  </a:solidFill>
                  <a:latin typeface="+mj-lt"/>
                </a:endParaRPr>
              </a:p>
            </p:txBody>
          </p:sp>
        </p:grpSp>
        <p:grpSp>
          <p:nvGrpSpPr>
            <p:cNvPr id="14" name="Group 13">
              <a:extLst>
                <a:ext uri="{FF2B5EF4-FFF2-40B4-BE49-F238E27FC236}">
                  <a16:creationId xmlns:a16="http://schemas.microsoft.com/office/drawing/2014/main" id="{E9FCEB29-F720-4115-B57A-9E63DA3D750F}"/>
                </a:ext>
              </a:extLst>
            </p:cNvPr>
            <p:cNvGrpSpPr/>
            <p:nvPr/>
          </p:nvGrpSpPr>
          <p:grpSpPr>
            <a:xfrm>
              <a:off x="746760" y="1237303"/>
              <a:ext cx="10698480" cy="2489186"/>
              <a:chOff x="746760" y="3981591"/>
              <a:chExt cx="10698480" cy="2489186"/>
            </a:xfrm>
          </p:grpSpPr>
          <p:sp>
            <p:nvSpPr>
              <p:cNvPr id="15" name="Rectangle 14">
                <a:extLst>
                  <a:ext uri="{FF2B5EF4-FFF2-40B4-BE49-F238E27FC236}">
                    <a16:creationId xmlns:a16="http://schemas.microsoft.com/office/drawing/2014/main" id="{8D93AEE3-A26A-4AA6-9A13-A881F72E5C9C}"/>
                  </a:ext>
                </a:extLst>
              </p:cNvPr>
              <p:cNvSpPr/>
              <p:nvPr/>
            </p:nvSpPr>
            <p:spPr>
              <a:xfrm>
                <a:off x="6226237" y="3991514"/>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DA5A5A2-7B80-4742-B615-18FC15636DE4}"/>
                  </a:ext>
                </a:extLst>
              </p:cNvPr>
              <p:cNvSpPr/>
              <p:nvPr/>
            </p:nvSpPr>
            <p:spPr>
              <a:xfrm>
                <a:off x="746760" y="3991514"/>
                <a:ext cx="2479264" cy="24792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00DB976-FB61-4655-A14B-2C2200B7DFE6}"/>
                  </a:ext>
                </a:extLst>
              </p:cNvPr>
              <p:cNvSpPr/>
              <p:nvPr/>
            </p:nvSpPr>
            <p:spPr>
              <a:xfrm>
                <a:off x="3486498" y="3991514"/>
                <a:ext cx="2479264" cy="2479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01CA8F6-7B17-4988-BDC8-0F65C98CBD8C}"/>
                  </a:ext>
                </a:extLst>
              </p:cNvPr>
              <p:cNvSpPr/>
              <p:nvPr/>
            </p:nvSpPr>
            <p:spPr>
              <a:xfrm>
                <a:off x="8965976" y="3991514"/>
                <a:ext cx="2479264" cy="24792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C60B7AFC-C2EF-44FE-8799-91F57F56721B}"/>
                  </a:ext>
                </a:extLst>
              </p:cNvPr>
              <p:cNvSpPr txBox="1">
                <a:spLocks/>
              </p:cNvSpPr>
              <p:nvPr/>
            </p:nvSpPr>
            <p:spPr>
              <a:xfrm>
                <a:off x="768744" y="3981591"/>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dirty="0">
                    <a:solidFill>
                      <a:schemeClr val="accent1"/>
                    </a:solidFill>
                    <a:latin typeface="+mj-lt"/>
                    <a:cs typeface="+mj-cs"/>
                  </a:rPr>
                  <a:t>01</a:t>
                </a:r>
                <a:endParaRPr lang="en-US" sz="6600" b="1" cap="none" dirty="0">
                  <a:solidFill>
                    <a:schemeClr val="accent1"/>
                  </a:solidFill>
                  <a:latin typeface="+mj-lt"/>
                </a:endParaRPr>
              </a:p>
            </p:txBody>
          </p:sp>
          <p:sp>
            <p:nvSpPr>
              <p:cNvPr id="20" name="Title 1">
                <a:extLst>
                  <a:ext uri="{FF2B5EF4-FFF2-40B4-BE49-F238E27FC236}">
                    <a16:creationId xmlns:a16="http://schemas.microsoft.com/office/drawing/2014/main" id="{F0748816-AABF-4136-8028-FE9F4D084A2D}"/>
                  </a:ext>
                </a:extLst>
              </p:cNvPr>
              <p:cNvSpPr txBox="1">
                <a:spLocks/>
              </p:cNvSpPr>
              <p:nvPr/>
            </p:nvSpPr>
            <p:spPr>
              <a:xfrm>
                <a:off x="6226236" y="3981591"/>
                <a:ext cx="1005840" cy="822960"/>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800" b="1" dirty="0">
                    <a:solidFill>
                      <a:schemeClr val="accent3"/>
                    </a:solidFill>
                    <a:latin typeface="+mj-lt"/>
                    <a:cs typeface="+mj-cs"/>
                  </a:rPr>
                  <a:t>03</a:t>
                </a:r>
                <a:endParaRPr lang="en-US" sz="6600" b="1" cap="none" dirty="0">
                  <a:solidFill>
                    <a:schemeClr val="accent3"/>
                  </a:solidFill>
                  <a:latin typeface="+mj-lt"/>
                </a:endParaRPr>
              </a:p>
            </p:txBody>
          </p:sp>
        </p:grpSp>
      </p:grpSp>
      <p:cxnSp>
        <p:nvCxnSpPr>
          <p:cNvPr id="27" name="Straight Connector 26">
            <a:extLst>
              <a:ext uri="{FF2B5EF4-FFF2-40B4-BE49-F238E27FC236}">
                <a16:creationId xmlns:a16="http://schemas.microsoft.com/office/drawing/2014/main" id="{D8E2A5E7-692C-45FF-8030-7E36CCAF67C1}"/>
              </a:ext>
            </a:extLst>
          </p:cNvPr>
          <p:cNvCxnSpPr>
            <a:cxnSpLocks/>
          </p:cNvCxnSpPr>
          <p:nvPr userDrawn="1"/>
        </p:nvCxnSpPr>
        <p:spPr>
          <a:xfrm flipV="1">
            <a:off x="413484" y="113769"/>
            <a:ext cx="0" cy="82296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365629C-1DA3-49F1-8F16-24DB99D23125}"/>
              </a:ext>
            </a:extLst>
          </p:cNvPr>
          <p:cNvSpPr txBox="1">
            <a:spLocks/>
          </p:cNvSpPr>
          <p:nvPr userDrawn="1"/>
        </p:nvSpPr>
        <p:spPr>
          <a:xfrm>
            <a:off x="628069" y="-1101"/>
            <a:ext cx="6087436" cy="1031411"/>
          </a:xfrm>
          <a:prstGeom prst="rect">
            <a:avLst/>
          </a:prstGeom>
          <a:noFill/>
          <a:ln>
            <a:noFill/>
          </a:ln>
        </p:spPr>
        <p:txBody>
          <a:bodyPr vert="horz" lIns="68580" tIns="34291" rIns="68580" bIns="34291" rtlCol="0" anchor="ctr">
            <a:noAutofit/>
          </a:bodyPr>
          <a:lstStyle>
            <a:lvl1pPr algn="l" defTabSz="457200" rtl="0" eaLnBrk="1" latinLnBrk="0" hangingPunct="1">
              <a:spcBef>
                <a:spcPct val="0"/>
              </a:spcBef>
              <a:buNone/>
              <a:defRPr sz="3600" b="0" kern="1200" cap="all" spc="0" baseline="0">
                <a:solidFill>
                  <a:schemeClr val="bg1"/>
                </a:solidFill>
                <a:latin typeface="Arial Black" panose="020B0A04020102020204" pitchFamily="34" charset="0"/>
                <a:ea typeface="+mj-ea"/>
                <a:cs typeface="Arial"/>
              </a:defRPr>
            </a:lvl1pPr>
          </a:lstStyle>
          <a:p>
            <a:pPr defTabSz="342853"/>
            <a:r>
              <a:rPr lang="en-US" sz="4000" b="1" dirty="0">
                <a:solidFill>
                  <a:schemeClr val="accent1"/>
                </a:solidFill>
                <a:latin typeface="+mj-lt"/>
                <a:cs typeface="+mj-cs"/>
              </a:rPr>
              <a:t>Agenda</a:t>
            </a:r>
            <a:endParaRPr lang="en-US" sz="5400" b="1" cap="none" dirty="0">
              <a:solidFill>
                <a:schemeClr val="tx1"/>
              </a:solidFill>
              <a:latin typeface="+mj-lt"/>
            </a:endParaRPr>
          </a:p>
        </p:txBody>
      </p:sp>
      <p:sp>
        <p:nvSpPr>
          <p:cNvPr id="37" name="Text Placeholder 36">
            <a:extLst>
              <a:ext uri="{FF2B5EF4-FFF2-40B4-BE49-F238E27FC236}">
                <a16:creationId xmlns:a16="http://schemas.microsoft.com/office/drawing/2014/main" id="{A4CCA664-024C-48FB-8137-3C7F638C14B1}"/>
              </a:ext>
            </a:extLst>
          </p:cNvPr>
          <p:cNvSpPr>
            <a:spLocks noGrp="1"/>
          </p:cNvSpPr>
          <p:nvPr userDrawn="1">
            <p:ph type="body" sz="quarter" idx="10" hasCustomPrompt="1"/>
          </p:nvPr>
        </p:nvSpPr>
        <p:spPr>
          <a:xfrm>
            <a:off x="746758" y="4594341"/>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39" name="Text Placeholder 36">
            <a:extLst>
              <a:ext uri="{FF2B5EF4-FFF2-40B4-BE49-F238E27FC236}">
                <a16:creationId xmlns:a16="http://schemas.microsoft.com/office/drawing/2014/main" id="{C4034A35-E3C0-47C4-BD81-7C9127D67FF6}"/>
              </a:ext>
            </a:extLst>
          </p:cNvPr>
          <p:cNvSpPr>
            <a:spLocks noGrp="1"/>
          </p:cNvSpPr>
          <p:nvPr>
            <p:ph type="body" sz="quarter" idx="11" hasCustomPrompt="1"/>
          </p:nvPr>
        </p:nvSpPr>
        <p:spPr>
          <a:xfrm>
            <a:off x="746758" y="3994866"/>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40" name="Text Placeholder 36">
            <a:extLst>
              <a:ext uri="{FF2B5EF4-FFF2-40B4-BE49-F238E27FC236}">
                <a16:creationId xmlns:a16="http://schemas.microsoft.com/office/drawing/2014/main" id="{61C6416E-6F44-45AF-B347-C9570C26112D}"/>
              </a:ext>
            </a:extLst>
          </p:cNvPr>
          <p:cNvSpPr>
            <a:spLocks noGrp="1"/>
          </p:cNvSpPr>
          <p:nvPr>
            <p:ph type="body" sz="quarter" idx="12" hasCustomPrompt="1"/>
          </p:nvPr>
        </p:nvSpPr>
        <p:spPr>
          <a:xfrm>
            <a:off x="3486497" y="1846400"/>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41" name="Text Placeholder 36">
            <a:extLst>
              <a:ext uri="{FF2B5EF4-FFF2-40B4-BE49-F238E27FC236}">
                <a16:creationId xmlns:a16="http://schemas.microsoft.com/office/drawing/2014/main" id="{2D0AA13C-1BB8-40C3-B429-3FE1842D6F0A}"/>
              </a:ext>
            </a:extLst>
          </p:cNvPr>
          <p:cNvSpPr>
            <a:spLocks noGrp="1"/>
          </p:cNvSpPr>
          <p:nvPr>
            <p:ph type="body" sz="quarter" idx="13" hasCustomPrompt="1"/>
          </p:nvPr>
        </p:nvSpPr>
        <p:spPr>
          <a:xfrm>
            <a:off x="3486497" y="1246925"/>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42" name="Text Placeholder 36">
            <a:extLst>
              <a:ext uri="{FF2B5EF4-FFF2-40B4-BE49-F238E27FC236}">
                <a16:creationId xmlns:a16="http://schemas.microsoft.com/office/drawing/2014/main" id="{F0A49B7B-0B1A-4F61-945D-3B69F8E314E0}"/>
              </a:ext>
            </a:extLst>
          </p:cNvPr>
          <p:cNvSpPr>
            <a:spLocks noGrp="1"/>
          </p:cNvSpPr>
          <p:nvPr>
            <p:ph type="body" sz="quarter" idx="14" hasCustomPrompt="1"/>
          </p:nvPr>
        </p:nvSpPr>
        <p:spPr>
          <a:xfrm>
            <a:off x="6226236" y="4605051"/>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43" name="Text Placeholder 36">
            <a:extLst>
              <a:ext uri="{FF2B5EF4-FFF2-40B4-BE49-F238E27FC236}">
                <a16:creationId xmlns:a16="http://schemas.microsoft.com/office/drawing/2014/main" id="{C0F1E9E9-FE5F-4D70-9D85-C0061448A869}"/>
              </a:ext>
            </a:extLst>
          </p:cNvPr>
          <p:cNvSpPr>
            <a:spLocks noGrp="1"/>
          </p:cNvSpPr>
          <p:nvPr>
            <p:ph type="body" sz="quarter" idx="15" hasCustomPrompt="1"/>
          </p:nvPr>
        </p:nvSpPr>
        <p:spPr>
          <a:xfrm>
            <a:off x="6226236" y="4005576"/>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44" name="Text Placeholder 36">
            <a:extLst>
              <a:ext uri="{FF2B5EF4-FFF2-40B4-BE49-F238E27FC236}">
                <a16:creationId xmlns:a16="http://schemas.microsoft.com/office/drawing/2014/main" id="{20E98F3F-B046-4747-8C5C-DB48B1A3043B}"/>
              </a:ext>
            </a:extLst>
          </p:cNvPr>
          <p:cNvSpPr>
            <a:spLocks noGrp="1"/>
          </p:cNvSpPr>
          <p:nvPr>
            <p:ph type="body" sz="quarter" idx="16" hasCustomPrompt="1"/>
          </p:nvPr>
        </p:nvSpPr>
        <p:spPr>
          <a:xfrm>
            <a:off x="8970633" y="1846400"/>
            <a:ext cx="2478024" cy="1876436"/>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45" name="Text Placeholder 36">
            <a:extLst>
              <a:ext uri="{FF2B5EF4-FFF2-40B4-BE49-F238E27FC236}">
                <a16:creationId xmlns:a16="http://schemas.microsoft.com/office/drawing/2014/main" id="{39C5E78F-F5D5-4302-8A03-DBA8EAB6515C}"/>
              </a:ext>
            </a:extLst>
          </p:cNvPr>
          <p:cNvSpPr>
            <a:spLocks noGrp="1"/>
          </p:cNvSpPr>
          <p:nvPr>
            <p:ph type="body" sz="quarter" idx="17" hasCustomPrompt="1"/>
          </p:nvPr>
        </p:nvSpPr>
        <p:spPr>
          <a:xfrm>
            <a:off x="8970633" y="1246925"/>
            <a:ext cx="2478024" cy="576072"/>
          </a:xfrm>
        </p:spPr>
        <p:txBody>
          <a:bodyPr>
            <a:normAutofit/>
          </a:bodyPr>
          <a:lstStyle>
            <a:lvl1pPr marL="0" indent="0" algn="l" defTabSz="914400" rtl="0" eaLnBrk="1" latinLnBrk="0" hangingPunct="1">
              <a:lnSpc>
                <a:spcPct val="90000"/>
              </a:lnSpc>
              <a:spcBef>
                <a:spcPct val="0"/>
              </a:spcBef>
              <a:buNone/>
              <a:defRPr lang="en-US" sz="2400" b="1" kern="1200" cap="none" spc="0" baseline="0" dirty="0">
                <a:solidFill>
                  <a:schemeClr val="bg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Tree>
    <p:extLst>
      <p:ext uri="{BB962C8B-B14F-4D97-AF65-F5344CB8AC3E}">
        <p14:creationId xmlns:p14="http://schemas.microsoft.com/office/powerpoint/2010/main" val="364818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z="1400"/>
            </a:lvl1pPr>
          </a:lstStyle>
          <a:p>
            <a:fld id="{50962B2C-5408-4DD0-B510-20F1A1D7988F}" type="slidenum">
              <a:rPr lang="en-US" smtClean="0"/>
              <a:pPr/>
              <a:t>‹#›</a:t>
            </a:fld>
            <a:endParaRPr lang="en-US"/>
          </a:p>
        </p:txBody>
      </p:sp>
    </p:spTree>
    <p:extLst>
      <p:ext uri="{BB962C8B-B14F-4D97-AF65-F5344CB8AC3E}">
        <p14:creationId xmlns:p14="http://schemas.microsoft.com/office/powerpoint/2010/main" val="2287876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40000">
              <a:srgbClr val="F36C21"/>
            </a:gs>
            <a:gs pos="100000">
              <a:srgbClr val="ED1C2C"/>
            </a:gs>
          </a:gsLst>
          <a:lin ang="27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2230502"/>
            <a:ext cx="10515600" cy="2358961"/>
          </a:xfrm>
        </p:spPr>
        <p:txBody>
          <a:bodyPr anchor="ctr"/>
          <a:lstStyle>
            <a:lvl1pPr algn="ct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412305"/>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98990" y="5916025"/>
            <a:ext cx="2194019" cy="1032399"/>
          </a:xfrm>
          <a:prstGeom prst="rect">
            <a:avLst/>
          </a:prstGeom>
        </p:spPr>
      </p:pic>
    </p:spTree>
    <p:extLst>
      <p:ext uri="{BB962C8B-B14F-4D97-AF65-F5344CB8AC3E}">
        <p14:creationId xmlns:p14="http://schemas.microsoft.com/office/powerpoint/2010/main" val="418002726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50962B2C-5408-4DD0-B510-20F1A1D7988F}" type="slidenum">
              <a:rPr lang="en-US" smtClean="0"/>
              <a:pPr/>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9184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96414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50962B2C-5408-4DD0-B510-20F1A1D7988F}" type="slidenum">
              <a:rPr lang="en-US" smtClean="0"/>
              <a:pPr/>
              <a:t>‹#›</a:t>
            </a:fld>
            <a:endParaRPr lang="en-US"/>
          </a:p>
        </p:txBody>
      </p:sp>
    </p:spTree>
    <p:extLst>
      <p:ext uri="{BB962C8B-B14F-4D97-AF65-F5344CB8AC3E}">
        <p14:creationId xmlns:p14="http://schemas.microsoft.com/office/powerpoint/2010/main" val="1190138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hoto Half Slid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5181600" cy="947207"/>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B6DA1C1F-9D08-4E82-80CC-6132BBD911FA}" type="slidenum">
              <a:rPr lang="en-US" smtClean="0"/>
              <a:t>‹#›</a:t>
            </a:fld>
            <a:endParaRPr lang="en-US"/>
          </a:p>
        </p:txBody>
      </p:sp>
      <p:sp>
        <p:nvSpPr>
          <p:cNvPr id="6" name="Picture Placeholder 5"/>
          <p:cNvSpPr>
            <a:spLocks noGrp="1"/>
          </p:cNvSpPr>
          <p:nvPr>
            <p:ph type="pic" sz="quarter" idx="11"/>
          </p:nvPr>
        </p:nvSpPr>
        <p:spPr>
          <a:xfrm>
            <a:off x="6019800" y="0"/>
            <a:ext cx="6172200" cy="6858000"/>
          </a:xfrm>
        </p:spPr>
        <p:txBody>
          <a:bodyPr/>
          <a:lstStyle/>
          <a:p>
            <a:r>
              <a:rPr lang="en-US"/>
              <a:t>Click icon to add picture</a:t>
            </a:r>
          </a:p>
        </p:txBody>
      </p:sp>
    </p:spTree>
    <p:extLst>
      <p:ext uri="{BB962C8B-B14F-4D97-AF65-F5344CB8AC3E}">
        <p14:creationId xmlns:p14="http://schemas.microsoft.com/office/powerpoint/2010/main" val="2395303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50962B2C-5408-4DD0-B510-20F1A1D7988F}" type="slidenum">
              <a:rPr lang="en-US" smtClean="0"/>
              <a:pPr/>
              <a:t>‹#›</a:t>
            </a:fld>
            <a:endParaRPr lang="en-US"/>
          </a:p>
        </p:txBody>
      </p:sp>
    </p:spTree>
    <p:extLst>
      <p:ext uri="{BB962C8B-B14F-4D97-AF65-F5344CB8AC3E}">
        <p14:creationId xmlns:p14="http://schemas.microsoft.com/office/powerpoint/2010/main" val="4235345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6760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Red">
    <p:bg>
      <p:bgPr>
        <a:gradFill>
          <a:gsLst>
            <a:gs pos="40000">
              <a:srgbClr val="861F41"/>
            </a:gs>
            <a:gs pos="100000">
              <a:srgbClr val="ED1C2C"/>
            </a:gs>
          </a:gsLst>
          <a:lin ang="27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9005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gradFill>
          <a:gsLst>
            <a:gs pos="40000">
              <a:srgbClr val="F36C21"/>
            </a:gs>
            <a:gs pos="100000">
              <a:srgbClr val="ED1C2C"/>
            </a:gs>
          </a:gsLst>
          <a:lin ang="27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9878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Blue">
    <p:bg>
      <p:bgPr>
        <a:gradFill>
          <a:gsLst>
            <a:gs pos="40000">
              <a:srgbClr val="0067B9"/>
            </a:gs>
            <a:gs pos="100000">
              <a:srgbClr val="4EC3E0"/>
            </a:gs>
          </a:gsLst>
          <a:lin ang="27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678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_dark gree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dirty="0"/>
              <a:t>Section Title Here.</a:t>
            </a:r>
          </a:p>
        </p:txBody>
      </p:sp>
      <p:pic>
        <p:nvPicPr>
          <p:cNvPr id="11" name="Picture 10">
            <a:extLst>
              <a:ext uri="{FF2B5EF4-FFF2-40B4-BE49-F238E27FC236}">
                <a16:creationId xmlns:a16="http://schemas.microsoft.com/office/drawing/2014/main" id="{A51FE996-5621-46F4-82DF-A58F3C817A3E}"/>
              </a:ext>
            </a:extLst>
          </p:cNvPr>
          <p:cNvPicPr>
            <a:picLocks noChangeAspect="1"/>
          </p:cNvPicPr>
          <p:nvPr userDrawn="1"/>
        </p:nvPicPr>
        <p:blipFill rotWithShape="1">
          <a:blip r:embed="rId2">
            <a:duotone>
              <a:schemeClr val="accent1">
                <a:shade val="45000"/>
                <a:satMod val="135000"/>
              </a:schemeClr>
              <a:prstClr val="white"/>
            </a:duotone>
          </a:blip>
          <a:srcRect t="22963"/>
          <a:stretch/>
        </p:blipFill>
        <p:spPr>
          <a:xfrm>
            <a:off x="0" y="1574800"/>
            <a:ext cx="8685175" cy="5283200"/>
          </a:xfrm>
          <a:prstGeom prst="rect">
            <a:avLst/>
          </a:prstGeom>
        </p:spPr>
      </p:pic>
    </p:spTree>
    <p:extLst>
      <p:ext uri="{BB962C8B-B14F-4D97-AF65-F5344CB8AC3E}">
        <p14:creationId xmlns:p14="http://schemas.microsoft.com/office/powerpoint/2010/main" val="220352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Vision Slide - Whit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60" name="We believe behind every great  human achievement, there is a team.  Our mission is to unleash the potential in every team."/>
          <p:cNvSpPr/>
          <p:nvPr/>
        </p:nvSpPr>
        <p:spPr>
          <a:xfrm>
            <a:off x="1571753" y="1658130"/>
            <a:ext cx="9048495" cy="374461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lgn="ctr"/>
            <a:r>
              <a:rPr lang="en-US" sz="4800" b="1">
                <a:solidFill>
                  <a:srgbClr val="0067B9"/>
                </a:solidFill>
                <a:latin typeface="Tahoma" panose="020B0604030504040204" pitchFamily="34" charset="0"/>
                <a:ea typeface="Tahoma" panose="020B0604030504040204" pitchFamily="34" charset="0"/>
                <a:cs typeface="Tahoma" panose="020B0604030504040204" pitchFamily="34" charset="0"/>
              </a:rPr>
              <a:t>“To Advance Human Ability”</a:t>
            </a:r>
          </a:p>
          <a:p>
            <a:pPr algn="ctr"/>
            <a:endParaRPr lang="en-US" sz="4800">
              <a:solidFill>
                <a:srgbClr val="0067B9"/>
              </a:solidFill>
              <a:latin typeface="Tahoma" panose="020B0604030504040204" pitchFamily="34" charset="0"/>
              <a:ea typeface="Tahoma" panose="020B0604030504040204" pitchFamily="34" charset="0"/>
              <a:cs typeface="Tahoma" panose="020B0604030504040204" pitchFamily="34" charset="0"/>
            </a:endParaRPr>
          </a:p>
          <a:p>
            <a:pPr algn="ctr"/>
            <a:r>
              <a:rPr lang="en-US" sz="4800">
                <a:solidFill>
                  <a:srgbClr val="0067B9"/>
                </a:solidFill>
                <a:latin typeface="Tahoma" panose="020B0604030504040204" pitchFamily="34" charset="0"/>
                <a:ea typeface="Tahoma" panose="020B0604030504040204" pitchFamily="34" charset="0"/>
                <a:cs typeface="Tahoma" panose="020B0604030504040204" pitchFamily="34" charset="0"/>
              </a:rPr>
              <a:t>To be the global source of science-driven breakthroughs in human ability.</a:t>
            </a:r>
          </a:p>
        </p:txBody>
      </p:sp>
      <p:sp>
        <p:nvSpPr>
          <p:cNvPr id="561" name="Our Mission"/>
          <p:cNvSpPr/>
          <p:nvPr/>
        </p:nvSpPr>
        <p:spPr>
          <a:xfrm>
            <a:off x="4046382" y="504261"/>
            <a:ext cx="4099237" cy="420628"/>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a:defRPr cap="all" spc="144">
                <a:solidFill>
                  <a:schemeClr val="accent1">
                    <a:lumOff val="-9925"/>
                  </a:schemeClr>
                </a:solidFill>
                <a:latin typeface="Circular Pro Black"/>
                <a:ea typeface="Circular Pro Black"/>
                <a:cs typeface="Circular Pro Black"/>
                <a:sym typeface="Circular Pro Black"/>
              </a:defRPr>
            </a:lvl1pPr>
          </a:lstStyle>
          <a:p>
            <a:r>
              <a:rPr lang="en-US" sz="2400" cap="none">
                <a:solidFill>
                  <a:srgbClr val="0747A6"/>
                </a:solidFill>
                <a:latin typeface="Tahoma" panose="020B0604030504040204" pitchFamily="34" charset="0"/>
                <a:ea typeface="Tahoma" panose="020B0604030504040204" pitchFamily="34" charset="0"/>
                <a:cs typeface="Tahoma" panose="020B0604030504040204" pitchFamily="34" charset="0"/>
              </a:rPr>
              <a:t>vision</a:t>
            </a:r>
          </a:p>
        </p:txBody>
      </p:sp>
      <p:sp>
        <p:nvSpPr>
          <p:cNvPr id="6" name="Freeform 5"/>
          <p:cNvSpPr>
            <a:spLocks/>
          </p:cNvSpPr>
          <p:nvPr/>
        </p:nvSpPr>
        <p:spPr bwMode="auto">
          <a:xfrm>
            <a:off x="5460600" y="1133315"/>
            <a:ext cx="1309151" cy="316387"/>
          </a:xfrm>
          <a:custGeom>
            <a:avLst/>
            <a:gdLst>
              <a:gd name="T0" fmla="*/ 5642 w 5828"/>
              <a:gd name="T1" fmla="*/ 1405 h 1405"/>
              <a:gd name="T2" fmla="*/ 4933 w 5828"/>
              <a:gd name="T3" fmla="*/ 795 h 1405"/>
              <a:gd name="T4" fmla="*/ 4550 w 5828"/>
              <a:gd name="T5" fmla="*/ 383 h 1405"/>
              <a:gd name="T6" fmla="*/ 4168 w 5828"/>
              <a:gd name="T7" fmla="*/ 795 h 1405"/>
              <a:gd name="T8" fmla="*/ 3459 w 5828"/>
              <a:gd name="T9" fmla="*/ 1405 h 1405"/>
              <a:gd name="T10" fmla="*/ 2750 w 5828"/>
              <a:gd name="T11" fmla="*/ 795 h 1405"/>
              <a:gd name="T12" fmla="*/ 2368 w 5828"/>
              <a:gd name="T13" fmla="*/ 383 h 1405"/>
              <a:gd name="T14" fmla="*/ 1985 w 5828"/>
              <a:gd name="T15" fmla="*/ 795 h 1405"/>
              <a:gd name="T16" fmla="*/ 1277 w 5828"/>
              <a:gd name="T17" fmla="*/ 1405 h 1405"/>
              <a:gd name="T18" fmla="*/ 568 w 5828"/>
              <a:gd name="T19" fmla="*/ 795 h 1405"/>
              <a:gd name="T20" fmla="*/ 186 w 5828"/>
              <a:gd name="T21" fmla="*/ 383 h 1405"/>
              <a:gd name="T22" fmla="*/ 0 w 5828"/>
              <a:gd name="T23" fmla="*/ 192 h 1405"/>
              <a:gd name="T24" fmla="*/ 186 w 5828"/>
              <a:gd name="T25" fmla="*/ 0 h 1405"/>
              <a:gd name="T26" fmla="*/ 894 w 5828"/>
              <a:gd name="T27" fmla="*/ 610 h 1405"/>
              <a:gd name="T28" fmla="*/ 1277 w 5828"/>
              <a:gd name="T29" fmla="*/ 1022 h 1405"/>
              <a:gd name="T30" fmla="*/ 1659 w 5828"/>
              <a:gd name="T31" fmla="*/ 610 h 1405"/>
              <a:gd name="T32" fmla="*/ 2368 w 5828"/>
              <a:gd name="T33" fmla="*/ 0 h 1405"/>
              <a:gd name="T34" fmla="*/ 3076 w 5828"/>
              <a:gd name="T35" fmla="*/ 610 h 1405"/>
              <a:gd name="T36" fmla="*/ 3459 w 5828"/>
              <a:gd name="T37" fmla="*/ 1022 h 1405"/>
              <a:gd name="T38" fmla="*/ 3842 w 5828"/>
              <a:gd name="T39" fmla="*/ 610 h 1405"/>
              <a:gd name="T40" fmla="*/ 4550 w 5828"/>
              <a:gd name="T41" fmla="*/ 0 h 1405"/>
              <a:gd name="T42" fmla="*/ 5259 w 5828"/>
              <a:gd name="T43" fmla="*/ 610 h 1405"/>
              <a:gd name="T44" fmla="*/ 5642 w 5828"/>
              <a:gd name="T45" fmla="*/ 1022 h 1405"/>
              <a:gd name="T46" fmla="*/ 5828 w 5828"/>
              <a:gd name="T47" fmla="*/ 1214 h 1405"/>
              <a:gd name="T48" fmla="*/ 5642 w 5828"/>
              <a:gd name="T49"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8" h="1405">
                <a:moveTo>
                  <a:pt x="5642" y="1405"/>
                </a:moveTo>
                <a:cubicBezTo>
                  <a:pt x="5259" y="1405"/>
                  <a:pt x="5078" y="1067"/>
                  <a:pt x="4933" y="795"/>
                </a:cubicBezTo>
                <a:cubicBezTo>
                  <a:pt x="4796" y="539"/>
                  <a:pt x="4702" y="383"/>
                  <a:pt x="4550" y="383"/>
                </a:cubicBezTo>
                <a:cubicBezTo>
                  <a:pt x="4398" y="383"/>
                  <a:pt x="4304" y="539"/>
                  <a:pt x="4168" y="795"/>
                </a:cubicBezTo>
                <a:cubicBezTo>
                  <a:pt x="4022" y="1067"/>
                  <a:pt x="3842" y="1405"/>
                  <a:pt x="3459" y="1405"/>
                </a:cubicBezTo>
                <a:cubicBezTo>
                  <a:pt x="3076" y="1405"/>
                  <a:pt x="2896" y="1067"/>
                  <a:pt x="2750" y="795"/>
                </a:cubicBezTo>
                <a:cubicBezTo>
                  <a:pt x="2614" y="539"/>
                  <a:pt x="2520" y="383"/>
                  <a:pt x="2368" y="383"/>
                </a:cubicBezTo>
                <a:cubicBezTo>
                  <a:pt x="2216" y="383"/>
                  <a:pt x="2122" y="539"/>
                  <a:pt x="1985" y="795"/>
                </a:cubicBezTo>
                <a:cubicBezTo>
                  <a:pt x="1840" y="1067"/>
                  <a:pt x="1660" y="1405"/>
                  <a:pt x="1277" y="1405"/>
                </a:cubicBezTo>
                <a:cubicBezTo>
                  <a:pt x="894" y="1405"/>
                  <a:pt x="714" y="1067"/>
                  <a:pt x="568" y="795"/>
                </a:cubicBezTo>
                <a:cubicBezTo>
                  <a:pt x="432" y="539"/>
                  <a:pt x="338" y="383"/>
                  <a:pt x="186" y="383"/>
                </a:cubicBezTo>
                <a:cubicBezTo>
                  <a:pt x="83" y="383"/>
                  <a:pt x="0" y="297"/>
                  <a:pt x="0" y="192"/>
                </a:cubicBezTo>
                <a:cubicBezTo>
                  <a:pt x="0" y="86"/>
                  <a:pt x="83" y="0"/>
                  <a:pt x="186" y="0"/>
                </a:cubicBezTo>
                <a:cubicBezTo>
                  <a:pt x="569" y="0"/>
                  <a:pt x="749" y="338"/>
                  <a:pt x="894" y="610"/>
                </a:cubicBezTo>
                <a:cubicBezTo>
                  <a:pt x="1031" y="866"/>
                  <a:pt x="1125" y="1022"/>
                  <a:pt x="1277" y="1022"/>
                </a:cubicBezTo>
                <a:cubicBezTo>
                  <a:pt x="1429" y="1022"/>
                  <a:pt x="1523" y="866"/>
                  <a:pt x="1659" y="610"/>
                </a:cubicBezTo>
                <a:cubicBezTo>
                  <a:pt x="1805" y="338"/>
                  <a:pt x="1985" y="0"/>
                  <a:pt x="2368" y="0"/>
                </a:cubicBezTo>
                <a:cubicBezTo>
                  <a:pt x="2751" y="0"/>
                  <a:pt x="2931" y="338"/>
                  <a:pt x="3076" y="610"/>
                </a:cubicBezTo>
                <a:cubicBezTo>
                  <a:pt x="3213" y="866"/>
                  <a:pt x="3307" y="1022"/>
                  <a:pt x="3459" y="1022"/>
                </a:cubicBezTo>
                <a:cubicBezTo>
                  <a:pt x="3611" y="1022"/>
                  <a:pt x="3705" y="866"/>
                  <a:pt x="3842" y="610"/>
                </a:cubicBezTo>
                <a:cubicBezTo>
                  <a:pt x="3987" y="338"/>
                  <a:pt x="4168" y="0"/>
                  <a:pt x="4550" y="0"/>
                </a:cubicBezTo>
                <a:cubicBezTo>
                  <a:pt x="4933" y="0"/>
                  <a:pt x="5114" y="338"/>
                  <a:pt x="5259" y="610"/>
                </a:cubicBezTo>
                <a:cubicBezTo>
                  <a:pt x="5396" y="866"/>
                  <a:pt x="5490" y="1022"/>
                  <a:pt x="5642" y="1022"/>
                </a:cubicBezTo>
                <a:cubicBezTo>
                  <a:pt x="5745" y="1022"/>
                  <a:pt x="5828" y="1108"/>
                  <a:pt x="5828" y="1214"/>
                </a:cubicBezTo>
                <a:cubicBezTo>
                  <a:pt x="5828" y="1320"/>
                  <a:pt x="5745" y="1405"/>
                  <a:pt x="5642" y="1405"/>
                </a:cubicBezTo>
              </a:path>
            </a:pathLst>
          </a:custGeom>
          <a:solidFill>
            <a:srgbClr val="FFD1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8" name="TextBox 7"/>
          <p:cNvSpPr txBox="1"/>
          <p:nvPr/>
        </p:nvSpPr>
        <p:spPr>
          <a:xfrm>
            <a:off x="11620500" y="6544027"/>
            <a:ext cx="571500" cy="189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fld id="{952266DB-C741-428C-8DA5-D3CD8BA8DD23}" type="slidenum">
              <a:rPr kumimoji="0" lang="en-US" sz="900" b="0" i="0" u="none" strike="noStrike" cap="none" spc="-24" normalizeH="0" baseline="0" smtClean="0">
                <a:ln>
                  <a:noFill/>
                </a:ln>
                <a:solidFill>
                  <a:schemeClr val="bg1">
                    <a:lumMod val="50000"/>
                  </a:schemeClr>
                </a:solidFill>
                <a:effectLst/>
                <a:uFillTx/>
                <a:latin typeface="+mn-lt"/>
                <a:ea typeface="+mn-ea"/>
                <a:cs typeface="+mn-cs"/>
                <a:sym typeface="Circular Pro"/>
              </a:rPr>
              <a:pPr marL="0" marR="0" indent="0" algn="ctr" defTabSz="412750" rtl="0" fontAlgn="auto" latinLnBrk="0" hangingPunct="0">
                <a:lnSpc>
                  <a:spcPct val="100000"/>
                </a:lnSpc>
                <a:spcBef>
                  <a:spcPts val="0"/>
                </a:spcBef>
                <a:spcAft>
                  <a:spcPts val="0"/>
                </a:spcAft>
                <a:buClrTx/>
                <a:buSzTx/>
                <a:buFontTx/>
                <a:buNone/>
                <a:tabLst/>
              </a:pPr>
              <a:t>‹#›</a:t>
            </a:fld>
            <a:endParaRPr kumimoji="0" lang="en-US" sz="900" b="0" i="0" u="none" strike="noStrike" cap="none" spc="-24" normalizeH="0" baseline="0">
              <a:ln>
                <a:noFill/>
              </a:ln>
              <a:solidFill>
                <a:schemeClr val="bg1">
                  <a:lumMod val="50000"/>
                </a:schemeClr>
              </a:solidFill>
              <a:effectLst/>
              <a:uFillTx/>
              <a:latin typeface="+mn-lt"/>
              <a:ea typeface="+mn-ea"/>
              <a:cs typeface="+mn-cs"/>
              <a:sym typeface="Circular Pro"/>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1838" y="5768205"/>
            <a:ext cx="2348323" cy="1105006"/>
          </a:xfrm>
          <a:prstGeom prst="rect">
            <a:avLst/>
          </a:prstGeom>
        </p:spPr>
      </p:pic>
    </p:spTree>
    <p:extLst>
      <p:ext uri="{BB962C8B-B14F-4D97-AF65-F5344CB8AC3E}">
        <p14:creationId xmlns:p14="http://schemas.microsoft.com/office/powerpoint/2010/main" val="58580676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Vision Slide - Orange">
    <p:bg>
      <p:bgPr>
        <a:gradFill>
          <a:gsLst>
            <a:gs pos="0">
              <a:srgbClr val="F36C21"/>
            </a:gs>
            <a:gs pos="100000">
              <a:srgbClr val="ED1C2C"/>
            </a:gs>
          </a:gsLst>
          <a:lin ang="27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60" name="We believe behind every great  human achievement, there is a team.  Our mission is to unleash the potential in every team."/>
          <p:cNvSpPr/>
          <p:nvPr/>
        </p:nvSpPr>
        <p:spPr>
          <a:xfrm>
            <a:off x="1571753" y="1658130"/>
            <a:ext cx="9048495" cy="374461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“To Advance Human Ability”</a:t>
            </a:r>
          </a:p>
          <a:p>
            <a:pPr algn="ctr"/>
            <a:endParaRPr lang="en-US" sz="480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4800">
                <a:solidFill>
                  <a:schemeClr val="bg1"/>
                </a:solidFill>
                <a:latin typeface="Tahoma" panose="020B0604030504040204" pitchFamily="34" charset="0"/>
                <a:ea typeface="Tahoma" panose="020B0604030504040204" pitchFamily="34" charset="0"/>
                <a:cs typeface="Tahoma" panose="020B0604030504040204" pitchFamily="34" charset="0"/>
              </a:rPr>
              <a:t>To be the global source of science-driven breakthroughs in human ability.</a:t>
            </a:r>
          </a:p>
        </p:txBody>
      </p:sp>
      <p:sp>
        <p:nvSpPr>
          <p:cNvPr id="561" name="Our Mission"/>
          <p:cNvSpPr/>
          <p:nvPr/>
        </p:nvSpPr>
        <p:spPr>
          <a:xfrm>
            <a:off x="4046382" y="504261"/>
            <a:ext cx="4099237" cy="420628"/>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a:defRPr cap="all" spc="144">
                <a:solidFill>
                  <a:schemeClr val="accent1">
                    <a:lumOff val="-9925"/>
                  </a:schemeClr>
                </a:solidFill>
                <a:latin typeface="Circular Pro Black"/>
                <a:ea typeface="Circular Pro Black"/>
                <a:cs typeface="Circular Pro Black"/>
                <a:sym typeface="Circular Pro Black"/>
              </a:defRPr>
            </a:lvl1pPr>
          </a:lstStyle>
          <a:p>
            <a:r>
              <a:rPr lang="en-US" sz="2400" cap="none">
                <a:solidFill>
                  <a:schemeClr val="bg1"/>
                </a:solidFill>
                <a:latin typeface="Tahoma" panose="020B0604030504040204" pitchFamily="34" charset="0"/>
                <a:ea typeface="Tahoma" panose="020B0604030504040204" pitchFamily="34" charset="0"/>
                <a:cs typeface="Tahoma" panose="020B0604030504040204" pitchFamily="34" charset="0"/>
              </a:rPr>
              <a:t>vision</a:t>
            </a:r>
            <a:endParaRPr lang="en-US" sz="900" cap="none">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Freeform 5"/>
          <p:cNvSpPr>
            <a:spLocks/>
          </p:cNvSpPr>
          <p:nvPr/>
        </p:nvSpPr>
        <p:spPr bwMode="auto">
          <a:xfrm>
            <a:off x="5460600" y="1133315"/>
            <a:ext cx="1309151" cy="316387"/>
          </a:xfrm>
          <a:custGeom>
            <a:avLst/>
            <a:gdLst>
              <a:gd name="T0" fmla="*/ 5642 w 5828"/>
              <a:gd name="T1" fmla="*/ 1405 h 1405"/>
              <a:gd name="T2" fmla="*/ 4933 w 5828"/>
              <a:gd name="T3" fmla="*/ 795 h 1405"/>
              <a:gd name="T4" fmla="*/ 4550 w 5828"/>
              <a:gd name="T5" fmla="*/ 383 h 1405"/>
              <a:gd name="T6" fmla="*/ 4168 w 5828"/>
              <a:gd name="T7" fmla="*/ 795 h 1405"/>
              <a:gd name="T8" fmla="*/ 3459 w 5828"/>
              <a:gd name="T9" fmla="*/ 1405 h 1405"/>
              <a:gd name="T10" fmla="*/ 2750 w 5828"/>
              <a:gd name="T11" fmla="*/ 795 h 1405"/>
              <a:gd name="T12" fmla="*/ 2368 w 5828"/>
              <a:gd name="T13" fmla="*/ 383 h 1405"/>
              <a:gd name="T14" fmla="*/ 1985 w 5828"/>
              <a:gd name="T15" fmla="*/ 795 h 1405"/>
              <a:gd name="T16" fmla="*/ 1277 w 5828"/>
              <a:gd name="T17" fmla="*/ 1405 h 1405"/>
              <a:gd name="T18" fmla="*/ 568 w 5828"/>
              <a:gd name="T19" fmla="*/ 795 h 1405"/>
              <a:gd name="T20" fmla="*/ 186 w 5828"/>
              <a:gd name="T21" fmla="*/ 383 h 1405"/>
              <a:gd name="T22" fmla="*/ 0 w 5828"/>
              <a:gd name="T23" fmla="*/ 192 h 1405"/>
              <a:gd name="T24" fmla="*/ 186 w 5828"/>
              <a:gd name="T25" fmla="*/ 0 h 1405"/>
              <a:gd name="T26" fmla="*/ 894 w 5828"/>
              <a:gd name="T27" fmla="*/ 610 h 1405"/>
              <a:gd name="T28" fmla="*/ 1277 w 5828"/>
              <a:gd name="T29" fmla="*/ 1022 h 1405"/>
              <a:gd name="T30" fmla="*/ 1659 w 5828"/>
              <a:gd name="T31" fmla="*/ 610 h 1405"/>
              <a:gd name="T32" fmla="*/ 2368 w 5828"/>
              <a:gd name="T33" fmla="*/ 0 h 1405"/>
              <a:gd name="T34" fmla="*/ 3076 w 5828"/>
              <a:gd name="T35" fmla="*/ 610 h 1405"/>
              <a:gd name="T36" fmla="*/ 3459 w 5828"/>
              <a:gd name="T37" fmla="*/ 1022 h 1405"/>
              <a:gd name="T38" fmla="*/ 3842 w 5828"/>
              <a:gd name="T39" fmla="*/ 610 h 1405"/>
              <a:gd name="T40" fmla="*/ 4550 w 5828"/>
              <a:gd name="T41" fmla="*/ 0 h 1405"/>
              <a:gd name="T42" fmla="*/ 5259 w 5828"/>
              <a:gd name="T43" fmla="*/ 610 h 1405"/>
              <a:gd name="T44" fmla="*/ 5642 w 5828"/>
              <a:gd name="T45" fmla="*/ 1022 h 1405"/>
              <a:gd name="T46" fmla="*/ 5828 w 5828"/>
              <a:gd name="T47" fmla="*/ 1214 h 1405"/>
              <a:gd name="T48" fmla="*/ 5642 w 5828"/>
              <a:gd name="T49"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8" h="1405">
                <a:moveTo>
                  <a:pt x="5642" y="1405"/>
                </a:moveTo>
                <a:cubicBezTo>
                  <a:pt x="5259" y="1405"/>
                  <a:pt x="5078" y="1067"/>
                  <a:pt x="4933" y="795"/>
                </a:cubicBezTo>
                <a:cubicBezTo>
                  <a:pt x="4796" y="539"/>
                  <a:pt x="4702" y="383"/>
                  <a:pt x="4550" y="383"/>
                </a:cubicBezTo>
                <a:cubicBezTo>
                  <a:pt x="4398" y="383"/>
                  <a:pt x="4304" y="539"/>
                  <a:pt x="4168" y="795"/>
                </a:cubicBezTo>
                <a:cubicBezTo>
                  <a:pt x="4022" y="1067"/>
                  <a:pt x="3842" y="1405"/>
                  <a:pt x="3459" y="1405"/>
                </a:cubicBezTo>
                <a:cubicBezTo>
                  <a:pt x="3076" y="1405"/>
                  <a:pt x="2896" y="1067"/>
                  <a:pt x="2750" y="795"/>
                </a:cubicBezTo>
                <a:cubicBezTo>
                  <a:pt x="2614" y="539"/>
                  <a:pt x="2520" y="383"/>
                  <a:pt x="2368" y="383"/>
                </a:cubicBezTo>
                <a:cubicBezTo>
                  <a:pt x="2216" y="383"/>
                  <a:pt x="2122" y="539"/>
                  <a:pt x="1985" y="795"/>
                </a:cubicBezTo>
                <a:cubicBezTo>
                  <a:pt x="1840" y="1067"/>
                  <a:pt x="1660" y="1405"/>
                  <a:pt x="1277" y="1405"/>
                </a:cubicBezTo>
                <a:cubicBezTo>
                  <a:pt x="894" y="1405"/>
                  <a:pt x="714" y="1067"/>
                  <a:pt x="568" y="795"/>
                </a:cubicBezTo>
                <a:cubicBezTo>
                  <a:pt x="432" y="539"/>
                  <a:pt x="338" y="383"/>
                  <a:pt x="186" y="383"/>
                </a:cubicBezTo>
                <a:cubicBezTo>
                  <a:pt x="83" y="383"/>
                  <a:pt x="0" y="297"/>
                  <a:pt x="0" y="192"/>
                </a:cubicBezTo>
                <a:cubicBezTo>
                  <a:pt x="0" y="86"/>
                  <a:pt x="83" y="0"/>
                  <a:pt x="186" y="0"/>
                </a:cubicBezTo>
                <a:cubicBezTo>
                  <a:pt x="569" y="0"/>
                  <a:pt x="749" y="338"/>
                  <a:pt x="894" y="610"/>
                </a:cubicBezTo>
                <a:cubicBezTo>
                  <a:pt x="1031" y="866"/>
                  <a:pt x="1125" y="1022"/>
                  <a:pt x="1277" y="1022"/>
                </a:cubicBezTo>
                <a:cubicBezTo>
                  <a:pt x="1429" y="1022"/>
                  <a:pt x="1523" y="866"/>
                  <a:pt x="1659" y="610"/>
                </a:cubicBezTo>
                <a:cubicBezTo>
                  <a:pt x="1805" y="338"/>
                  <a:pt x="1985" y="0"/>
                  <a:pt x="2368" y="0"/>
                </a:cubicBezTo>
                <a:cubicBezTo>
                  <a:pt x="2751" y="0"/>
                  <a:pt x="2931" y="338"/>
                  <a:pt x="3076" y="610"/>
                </a:cubicBezTo>
                <a:cubicBezTo>
                  <a:pt x="3213" y="866"/>
                  <a:pt x="3307" y="1022"/>
                  <a:pt x="3459" y="1022"/>
                </a:cubicBezTo>
                <a:cubicBezTo>
                  <a:pt x="3611" y="1022"/>
                  <a:pt x="3705" y="866"/>
                  <a:pt x="3842" y="610"/>
                </a:cubicBezTo>
                <a:cubicBezTo>
                  <a:pt x="3987" y="338"/>
                  <a:pt x="4168" y="0"/>
                  <a:pt x="4550" y="0"/>
                </a:cubicBezTo>
                <a:cubicBezTo>
                  <a:pt x="4933" y="0"/>
                  <a:pt x="5114" y="338"/>
                  <a:pt x="5259" y="610"/>
                </a:cubicBezTo>
                <a:cubicBezTo>
                  <a:pt x="5396" y="866"/>
                  <a:pt x="5490" y="1022"/>
                  <a:pt x="5642" y="1022"/>
                </a:cubicBezTo>
                <a:cubicBezTo>
                  <a:pt x="5745" y="1022"/>
                  <a:pt x="5828" y="1108"/>
                  <a:pt x="5828" y="1214"/>
                </a:cubicBezTo>
                <a:cubicBezTo>
                  <a:pt x="5828" y="1320"/>
                  <a:pt x="5745" y="1405"/>
                  <a:pt x="5642" y="1405"/>
                </a:cubicBezTo>
              </a:path>
            </a:pathLst>
          </a:custGeom>
          <a:solidFill>
            <a:srgbClr val="FFD100"/>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7" name="TextBox 6"/>
          <p:cNvSpPr txBox="1"/>
          <p:nvPr/>
        </p:nvSpPr>
        <p:spPr>
          <a:xfrm>
            <a:off x="11620500" y="6544027"/>
            <a:ext cx="571500" cy="189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ctr" defTabSz="412750" rtl="0" fontAlgn="auto" latinLnBrk="0" hangingPunct="0">
              <a:lnSpc>
                <a:spcPct val="100000"/>
              </a:lnSpc>
              <a:spcBef>
                <a:spcPts val="0"/>
              </a:spcBef>
              <a:spcAft>
                <a:spcPts val="0"/>
              </a:spcAft>
              <a:buClrTx/>
              <a:buSzTx/>
              <a:buFontTx/>
              <a:buNone/>
              <a:tabLst/>
            </a:pPr>
            <a:fld id="{952266DB-C741-428C-8DA5-D3CD8BA8DD23}" type="slidenum">
              <a:rPr kumimoji="0" lang="en-US" sz="900" b="0" i="0" u="none" strike="noStrike" cap="none" spc="-24" normalizeH="0" baseline="0" smtClean="0">
                <a:ln>
                  <a:noFill/>
                </a:ln>
                <a:solidFill>
                  <a:schemeClr val="bg1"/>
                </a:solidFill>
                <a:effectLst/>
                <a:uFillTx/>
                <a:latin typeface="+mn-lt"/>
                <a:ea typeface="+mn-ea"/>
                <a:cs typeface="+mn-cs"/>
                <a:sym typeface="Circular Pro"/>
              </a:rPr>
              <a:pPr marL="0" marR="0" indent="0" algn="ctr" defTabSz="412750" rtl="0" fontAlgn="auto" latinLnBrk="0" hangingPunct="0">
                <a:lnSpc>
                  <a:spcPct val="100000"/>
                </a:lnSpc>
                <a:spcBef>
                  <a:spcPts val="0"/>
                </a:spcBef>
                <a:spcAft>
                  <a:spcPts val="0"/>
                </a:spcAft>
                <a:buClrTx/>
                <a:buSzTx/>
                <a:buFontTx/>
                <a:buNone/>
                <a:tabLst/>
              </a:pPr>
              <a:t>‹#›</a:t>
            </a:fld>
            <a:endParaRPr kumimoji="0" lang="en-US" sz="900" b="0" i="0" u="none" strike="noStrike" cap="none" spc="-24" normalizeH="0" baseline="0">
              <a:ln>
                <a:noFill/>
              </a:ln>
              <a:solidFill>
                <a:schemeClr val="bg1"/>
              </a:solidFill>
              <a:effectLst/>
              <a:uFillTx/>
              <a:latin typeface="+mn-lt"/>
              <a:ea typeface="+mn-ea"/>
              <a:cs typeface="+mn-cs"/>
              <a:sym typeface="Circular Pro"/>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98990" y="5916025"/>
            <a:ext cx="2194019" cy="1032399"/>
          </a:xfrm>
          <a:prstGeom prst="rect">
            <a:avLst/>
          </a:prstGeom>
        </p:spPr>
      </p:pic>
    </p:spTree>
    <p:extLst>
      <p:ext uri="{BB962C8B-B14F-4D97-AF65-F5344CB8AC3E}">
        <p14:creationId xmlns:p14="http://schemas.microsoft.com/office/powerpoint/2010/main" val="2628663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Video ">
    <p:bg>
      <p:bgPr>
        <a:solidFill>
          <a:srgbClr val="000000"/>
        </a:solidFill>
        <a:effectLst/>
      </p:bgPr>
    </p:bg>
    <p:spTree>
      <p:nvGrpSpPr>
        <p:cNvPr id="1" name=""/>
        <p:cNvGrpSpPr/>
        <p:nvPr/>
      </p:nvGrpSpPr>
      <p:grpSpPr>
        <a:xfrm>
          <a:off x="0" y="0"/>
          <a:ext cx="0" cy="0"/>
          <a:chOff x="0" y="0"/>
          <a:chExt cx="0" cy="0"/>
        </a:xfrm>
      </p:grpSpPr>
      <p:sp>
        <p:nvSpPr>
          <p:cNvPr id="7" name="Media Placeholder 6"/>
          <p:cNvSpPr>
            <a:spLocks noGrp="1"/>
          </p:cNvSpPr>
          <p:nvPr>
            <p:ph type="media" sz="quarter" idx="10"/>
          </p:nvPr>
        </p:nvSpPr>
        <p:spPr>
          <a:xfrm>
            <a:off x="0" y="0"/>
            <a:ext cx="12192000" cy="6858000"/>
          </a:xfrm>
        </p:spPr>
        <p:txBody>
          <a:bodyPr/>
          <a:lstStyle/>
          <a:p>
            <a:r>
              <a:rPr lang="en-US"/>
              <a:t>Click icon to add media</a:t>
            </a:r>
          </a:p>
        </p:txBody>
      </p:sp>
    </p:spTree>
    <p:extLst>
      <p:ext uri="{BB962C8B-B14F-4D97-AF65-F5344CB8AC3E}">
        <p14:creationId xmlns:p14="http://schemas.microsoft.com/office/powerpoint/2010/main" val="1095643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Fullscreen Photo">
    <p:bg>
      <p:bgPr>
        <a:solidFill>
          <a:srgbClr val="000000"/>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1999" cy="6858000"/>
          </a:xfrm>
        </p:spPr>
        <p:txBody>
          <a:bodyPr/>
          <a:lstStyle/>
          <a:p>
            <a:r>
              <a:rPr lang="en-US"/>
              <a:t>Click icon to add picture</a:t>
            </a:r>
          </a:p>
        </p:txBody>
      </p:sp>
    </p:spTree>
    <p:extLst>
      <p:ext uri="{BB962C8B-B14F-4D97-AF65-F5344CB8AC3E}">
        <p14:creationId xmlns:p14="http://schemas.microsoft.com/office/powerpoint/2010/main" val="335774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Topic Visual">
    <p:spTree>
      <p:nvGrpSpPr>
        <p:cNvPr id="1" name=""/>
        <p:cNvGrpSpPr/>
        <p:nvPr/>
      </p:nvGrpSpPr>
      <p:grpSpPr>
        <a:xfrm>
          <a:off x="0" y="0"/>
          <a:ext cx="0" cy="0"/>
          <a:chOff x="0" y="0"/>
          <a:chExt cx="0" cy="0"/>
        </a:xfrm>
      </p:grpSpPr>
      <p:sp>
        <p:nvSpPr>
          <p:cNvPr id="8" name="Oval 7"/>
          <p:cNvSpPr/>
          <p:nvPr/>
        </p:nvSpPr>
        <p:spPr>
          <a:xfrm>
            <a:off x="8793480" y="2148840"/>
            <a:ext cx="2560320" cy="2560320"/>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p:cNvSpPr>
            <a:spLocks noGrp="1"/>
          </p:cNvSpPr>
          <p:nvPr>
            <p:ph type="body" sz="quarter" idx="18"/>
          </p:nvPr>
        </p:nvSpPr>
        <p:spPr>
          <a:xfrm>
            <a:off x="8793478" y="2148840"/>
            <a:ext cx="2560319" cy="2560320"/>
          </a:xfrm>
        </p:spPr>
        <p:txBody>
          <a:bodyPr anchor="ctr">
            <a:noAutofit/>
          </a:bodyPr>
          <a:lstStyle>
            <a:lvl1pPr marL="0" indent="0" algn="ctr">
              <a:buNone/>
              <a:defRPr sz="54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Oval 6"/>
          <p:cNvSpPr/>
          <p:nvPr/>
        </p:nvSpPr>
        <p:spPr>
          <a:xfrm>
            <a:off x="4815840" y="2221992"/>
            <a:ext cx="2560320" cy="2560320"/>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9"/>
          <p:cNvSpPr>
            <a:spLocks noGrp="1"/>
          </p:cNvSpPr>
          <p:nvPr>
            <p:ph type="body" sz="quarter" idx="17"/>
          </p:nvPr>
        </p:nvSpPr>
        <p:spPr>
          <a:xfrm>
            <a:off x="4815839" y="2221992"/>
            <a:ext cx="2560319" cy="2560320"/>
          </a:xfrm>
        </p:spPr>
        <p:txBody>
          <a:bodyPr anchor="ctr">
            <a:noAutofit/>
          </a:bodyPr>
          <a:lstStyle>
            <a:lvl1pPr marL="0" indent="0" algn="ctr">
              <a:buNone/>
              <a:defRPr sz="54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Oval 5"/>
          <p:cNvSpPr/>
          <p:nvPr/>
        </p:nvSpPr>
        <p:spPr>
          <a:xfrm>
            <a:off x="838200" y="2148840"/>
            <a:ext cx="2560320" cy="2560320"/>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p:cNvSpPr>
            <a:spLocks noGrp="1"/>
          </p:cNvSpPr>
          <p:nvPr>
            <p:ph type="body" sz="quarter" idx="16"/>
          </p:nvPr>
        </p:nvSpPr>
        <p:spPr>
          <a:xfrm>
            <a:off x="838200" y="2148840"/>
            <a:ext cx="2560319" cy="2560320"/>
          </a:xfrm>
        </p:spPr>
        <p:txBody>
          <a:bodyPr anchor="ctr">
            <a:noAutofit/>
          </a:bodyPr>
          <a:lstStyle>
            <a:lvl1pPr marL="0" indent="0" algn="ctr">
              <a:buNone/>
              <a:defRPr sz="54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3"/>
          </p:nvPr>
        </p:nvSpPr>
        <p:spPr>
          <a:xfrm>
            <a:off x="4815840" y="5041306"/>
            <a:ext cx="2560319" cy="730250"/>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Text Placeholder 9"/>
          <p:cNvSpPr>
            <a:spLocks noGrp="1"/>
          </p:cNvSpPr>
          <p:nvPr>
            <p:ph type="body" sz="quarter" idx="14"/>
          </p:nvPr>
        </p:nvSpPr>
        <p:spPr>
          <a:xfrm>
            <a:off x="838199" y="5041306"/>
            <a:ext cx="2560319" cy="730250"/>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9"/>
          <p:cNvSpPr>
            <a:spLocks noGrp="1"/>
          </p:cNvSpPr>
          <p:nvPr>
            <p:ph type="body" sz="quarter" idx="15"/>
          </p:nvPr>
        </p:nvSpPr>
        <p:spPr>
          <a:xfrm>
            <a:off x="8793480" y="5041306"/>
            <a:ext cx="2560319" cy="730250"/>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8" name="Slide Number Placeholder 17"/>
          <p:cNvSpPr>
            <a:spLocks noGrp="1"/>
          </p:cNvSpPr>
          <p:nvPr>
            <p:ph type="sldNum" sz="quarter" idx="19"/>
          </p:nvPr>
        </p:nvSpPr>
        <p:spPr/>
        <p:txBody>
          <a:bodyPr/>
          <a:lstStyle/>
          <a:p>
            <a:fld id="{50962B2C-5408-4DD0-B510-20F1A1D7988F}" type="slidenum">
              <a:rPr lang="en-US" smtClean="0"/>
              <a:pPr/>
              <a:t>‹#›</a:t>
            </a:fld>
            <a:endParaRPr lang="en-US"/>
          </a:p>
        </p:txBody>
      </p:sp>
    </p:spTree>
    <p:extLst>
      <p:ext uri="{BB962C8B-B14F-4D97-AF65-F5344CB8AC3E}">
        <p14:creationId xmlns:p14="http://schemas.microsoft.com/office/powerpoint/2010/main" val="3108288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Topic Visual">
    <p:spTree>
      <p:nvGrpSpPr>
        <p:cNvPr id="1" name=""/>
        <p:cNvGrpSpPr/>
        <p:nvPr/>
      </p:nvGrpSpPr>
      <p:grpSpPr>
        <a:xfrm>
          <a:off x="0" y="0"/>
          <a:ext cx="0" cy="0"/>
          <a:chOff x="0" y="0"/>
          <a:chExt cx="0" cy="0"/>
        </a:xfrm>
      </p:grpSpPr>
      <p:sp>
        <p:nvSpPr>
          <p:cNvPr id="7" name="Oval 6"/>
          <p:cNvSpPr/>
          <p:nvPr/>
        </p:nvSpPr>
        <p:spPr>
          <a:xfrm>
            <a:off x="2758441" y="2041103"/>
            <a:ext cx="2560320" cy="2560320"/>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9"/>
          <p:cNvSpPr>
            <a:spLocks noGrp="1"/>
          </p:cNvSpPr>
          <p:nvPr>
            <p:ph type="body" sz="quarter" idx="17"/>
          </p:nvPr>
        </p:nvSpPr>
        <p:spPr>
          <a:xfrm>
            <a:off x="2758440" y="2041103"/>
            <a:ext cx="2560319" cy="2560320"/>
          </a:xfrm>
        </p:spPr>
        <p:txBody>
          <a:bodyPr anchor="ctr">
            <a:noAutofit/>
          </a:bodyPr>
          <a:lstStyle>
            <a:lvl1pPr marL="0" indent="0" algn="ctr">
              <a:buNone/>
              <a:defRPr sz="54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8" name="Oval 7"/>
          <p:cNvSpPr/>
          <p:nvPr/>
        </p:nvSpPr>
        <p:spPr>
          <a:xfrm>
            <a:off x="6736081" y="1967951"/>
            <a:ext cx="2560320" cy="2560320"/>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p:cNvSpPr>
            <a:spLocks noGrp="1"/>
          </p:cNvSpPr>
          <p:nvPr>
            <p:ph type="body" sz="quarter" idx="18"/>
          </p:nvPr>
        </p:nvSpPr>
        <p:spPr>
          <a:xfrm>
            <a:off x="6736079" y="1967951"/>
            <a:ext cx="2560319" cy="2560320"/>
          </a:xfrm>
        </p:spPr>
        <p:txBody>
          <a:bodyPr anchor="ctr">
            <a:noAutofit/>
          </a:bodyPr>
          <a:lstStyle>
            <a:lvl1pPr marL="0" indent="0" algn="ctr">
              <a:buNone/>
              <a:defRPr sz="54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3"/>
          </p:nvPr>
        </p:nvSpPr>
        <p:spPr>
          <a:xfrm>
            <a:off x="2758441" y="4860417"/>
            <a:ext cx="2560319" cy="730250"/>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9"/>
          <p:cNvSpPr>
            <a:spLocks noGrp="1"/>
          </p:cNvSpPr>
          <p:nvPr>
            <p:ph type="body" sz="quarter" idx="15"/>
          </p:nvPr>
        </p:nvSpPr>
        <p:spPr>
          <a:xfrm>
            <a:off x="6736081" y="4860417"/>
            <a:ext cx="2560319" cy="730250"/>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12"/>
          <p:cNvSpPr>
            <a:spLocks noGrp="1"/>
          </p:cNvSpPr>
          <p:nvPr>
            <p:ph type="sldNum" sz="quarter" idx="19"/>
          </p:nvPr>
        </p:nvSpPr>
        <p:spPr/>
        <p:txBody>
          <a:bodyPr/>
          <a:lstStyle/>
          <a:p>
            <a:fld id="{50962B2C-5408-4DD0-B510-20F1A1D7988F}" type="slidenum">
              <a:rPr lang="en-US" smtClean="0"/>
              <a:pPr/>
              <a:t>‹#›</a:t>
            </a:fld>
            <a:endParaRPr lang="en-US"/>
          </a:p>
        </p:txBody>
      </p:sp>
    </p:spTree>
    <p:extLst>
      <p:ext uri="{BB962C8B-B14F-4D97-AF65-F5344CB8AC3E}">
        <p14:creationId xmlns:p14="http://schemas.microsoft.com/office/powerpoint/2010/main" val="3897823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 Topic Visu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Oval 5"/>
          <p:cNvSpPr/>
          <p:nvPr/>
        </p:nvSpPr>
        <p:spPr>
          <a:xfrm>
            <a:off x="2959608" y="2555748"/>
            <a:ext cx="1746504" cy="1746504"/>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2748" y="2555748"/>
            <a:ext cx="1746504" cy="1746504"/>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85888" y="2555748"/>
            <a:ext cx="1746504" cy="1746504"/>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5222748" y="4413676"/>
            <a:ext cx="1746504" cy="498135"/>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Text Placeholder 9"/>
          <p:cNvSpPr>
            <a:spLocks noGrp="1"/>
          </p:cNvSpPr>
          <p:nvPr>
            <p:ph type="body" sz="quarter" idx="14"/>
          </p:nvPr>
        </p:nvSpPr>
        <p:spPr>
          <a:xfrm>
            <a:off x="623316" y="4413675"/>
            <a:ext cx="1746504" cy="498135"/>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9"/>
          <p:cNvSpPr>
            <a:spLocks noGrp="1"/>
          </p:cNvSpPr>
          <p:nvPr>
            <p:ph type="body" sz="quarter" idx="15"/>
          </p:nvPr>
        </p:nvSpPr>
        <p:spPr>
          <a:xfrm>
            <a:off x="7485888" y="4413676"/>
            <a:ext cx="1746504" cy="498135"/>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Oval 15"/>
          <p:cNvSpPr/>
          <p:nvPr/>
        </p:nvSpPr>
        <p:spPr>
          <a:xfrm>
            <a:off x="696468" y="2555748"/>
            <a:ext cx="1746504" cy="1746504"/>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49028" y="2555748"/>
            <a:ext cx="1746504" cy="1746504"/>
          </a:xfrm>
          <a:prstGeom prst="ellipse">
            <a:avLst/>
          </a:prstGeom>
          <a:noFill/>
          <a:ln>
            <a:solidFill>
              <a:srgbClr val="00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6"/>
          </p:nvPr>
        </p:nvSpPr>
        <p:spPr>
          <a:xfrm>
            <a:off x="9749028" y="4413675"/>
            <a:ext cx="1746504" cy="498135"/>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9" name="Text Placeholder 9"/>
          <p:cNvSpPr>
            <a:spLocks noGrp="1"/>
          </p:cNvSpPr>
          <p:nvPr>
            <p:ph type="body" sz="quarter" idx="17"/>
          </p:nvPr>
        </p:nvSpPr>
        <p:spPr>
          <a:xfrm>
            <a:off x="2959608" y="4438440"/>
            <a:ext cx="1746504" cy="498135"/>
          </a:xfrm>
        </p:spPr>
        <p:txBody>
          <a:bodyPr>
            <a:noAutofit/>
          </a:bodyPr>
          <a:lstStyle>
            <a:lvl1pPr marL="0" indent="0" algn="ctr">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Slide Number Placeholder 14"/>
          <p:cNvSpPr>
            <a:spLocks noGrp="1"/>
          </p:cNvSpPr>
          <p:nvPr>
            <p:ph type="sldNum" sz="quarter" idx="18"/>
          </p:nvPr>
        </p:nvSpPr>
        <p:spPr/>
        <p:txBody>
          <a:bodyPr/>
          <a:lstStyle/>
          <a:p>
            <a:fld id="{50962B2C-5408-4DD0-B510-20F1A1D7988F}" type="slidenum">
              <a:rPr lang="en-US" smtClean="0"/>
              <a:pPr/>
              <a:t>‹#›</a:t>
            </a:fld>
            <a:endParaRPr lang="en-US"/>
          </a:p>
        </p:txBody>
      </p:sp>
      <p:sp>
        <p:nvSpPr>
          <p:cNvPr id="14" name="Text Placeholder 9"/>
          <p:cNvSpPr>
            <a:spLocks noGrp="1"/>
          </p:cNvSpPr>
          <p:nvPr>
            <p:ph type="body" sz="quarter" idx="19"/>
          </p:nvPr>
        </p:nvSpPr>
        <p:spPr>
          <a:xfrm>
            <a:off x="838200" y="2702189"/>
            <a:ext cx="1453620" cy="1453621"/>
          </a:xfrm>
        </p:spPr>
        <p:txBody>
          <a:bodyPr anchor="ctr">
            <a:noAutofit/>
          </a:bodyPr>
          <a:lstStyle>
            <a:lvl1pPr marL="0" indent="0" algn="ctr">
              <a:buNone/>
              <a:defRPr sz="32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0" name="Text Placeholder 9"/>
          <p:cNvSpPr>
            <a:spLocks noGrp="1"/>
          </p:cNvSpPr>
          <p:nvPr>
            <p:ph type="body" sz="quarter" idx="20"/>
          </p:nvPr>
        </p:nvSpPr>
        <p:spPr>
          <a:xfrm>
            <a:off x="3106050" y="2702188"/>
            <a:ext cx="1453620" cy="1453621"/>
          </a:xfrm>
        </p:spPr>
        <p:txBody>
          <a:bodyPr anchor="ctr">
            <a:noAutofit/>
          </a:bodyPr>
          <a:lstStyle>
            <a:lvl1pPr marL="0" indent="0" algn="ctr">
              <a:buNone/>
              <a:defRPr sz="32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Text Placeholder 9"/>
          <p:cNvSpPr>
            <a:spLocks noGrp="1"/>
          </p:cNvSpPr>
          <p:nvPr>
            <p:ph type="body" sz="quarter" idx="21"/>
          </p:nvPr>
        </p:nvSpPr>
        <p:spPr>
          <a:xfrm>
            <a:off x="5369190" y="2702188"/>
            <a:ext cx="1453620" cy="1453621"/>
          </a:xfrm>
        </p:spPr>
        <p:txBody>
          <a:bodyPr anchor="ctr">
            <a:noAutofit/>
          </a:bodyPr>
          <a:lstStyle>
            <a:lvl1pPr marL="0" indent="0" algn="ctr">
              <a:buNone/>
              <a:defRPr sz="32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Text Placeholder 9"/>
          <p:cNvSpPr>
            <a:spLocks noGrp="1"/>
          </p:cNvSpPr>
          <p:nvPr>
            <p:ph type="body" sz="quarter" idx="22"/>
          </p:nvPr>
        </p:nvSpPr>
        <p:spPr>
          <a:xfrm>
            <a:off x="7632330" y="2720173"/>
            <a:ext cx="1453620" cy="1453621"/>
          </a:xfrm>
        </p:spPr>
        <p:txBody>
          <a:bodyPr anchor="ctr">
            <a:noAutofit/>
          </a:bodyPr>
          <a:lstStyle>
            <a:lvl1pPr marL="0" indent="0" algn="ctr">
              <a:buNone/>
              <a:defRPr sz="32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Text Placeholder 9"/>
          <p:cNvSpPr>
            <a:spLocks noGrp="1"/>
          </p:cNvSpPr>
          <p:nvPr>
            <p:ph type="body" sz="quarter" idx="23"/>
          </p:nvPr>
        </p:nvSpPr>
        <p:spPr>
          <a:xfrm>
            <a:off x="9895470" y="2721974"/>
            <a:ext cx="1453620" cy="1453621"/>
          </a:xfrm>
        </p:spPr>
        <p:txBody>
          <a:bodyPr anchor="ctr">
            <a:noAutofit/>
          </a:bodyPr>
          <a:lstStyle>
            <a:lvl1pPr marL="0" indent="0" algn="ctr">
              <a:buNone/>
              <a:defRPr sz="3200" b="1">
                <a:solidFill>
                  <a:srgbClr val="FFD1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902948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graphicFrame>
        <p:nvGraphicFramePr>
          <p:cNvPr id="6" name="Chart 5"/>
          <p:cNvGraphicFramePr/>
          <p:nvPr>
            <p:extLst>
              <p:ext uri="{D42A27DB-BD31-4B8C-83A1-F6EECF244321}">
                <p14:modId xmlns:p14="http://schemas.microsoft.com/office/powerpoint/2010/main" val="3035076767"/>
              </p:ext>
            </p:extLst>
          </p:nvPr>
        </p:nvGraphicFramePr>
        <p:xfrm>
          <a:off x="2032000" y="1752600"/>
          <a:ext cx="8128000" cy="486833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6"/>
          <p:cNvSpPr>
            <a:spLocks noGrp="1"/>
          </p:cNvSpPr>
          <p:nvPr>
            <p:ph type="sldNum" sz="quarter" idx="10"/>
          </p:nvPr>
        </p:nvSpPr>
        <p:spPr>
          <a:xfrm>
            <a:off x="8610600" y="6356350"/>
            <a:ext cx="2743200" cy="365125"/>
          </a:xfrm>
        </p:spPr>
        <p:txBody>
          <a:bodyPr/>
          <a:lstStyle/>
          <a:p>
            <a:fld id="{50962B2C-5408-4DD0-B510-20F1A1D7988F}" type="slidenum">
              <a:rPr lang="en-US" smtClean="0"/>
              <a:pPr/>
              <a:t>‹#›</a:t>
            </a:fld>
            <a:endParaRPr lang="en-US"/>
          </a:p>
        </p:txBody>
      </p:sp>
    </p:spTree>
    <p:extLst>
      <p:ext uri="{BB962C8B-B14F-4D97-AF65-F5344CB8AC3E}">
        <p14:creationId xmlns:p14="http://schemas.microsoft.com/office/powerpoint/2010/main" val="1674568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hank You End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reeform 5"/>
          <p:cNvSpPr>
            <a:spLocks/>
          </p:cNvSpPr>
          <p:nvPr/>
        </p:nvSpPr>
        <p:spPr bwMode="auto">
          <a:xfrm>
            <a:off x="8027935" y="5157448"/>
            <a:ext cx="1007533" cy="243494"/>
          </a:xfrm>
          <a:custGeom>
            <a:avLst/>
            <a:gdLst>
              <a:gd name="T0" fmla="*/ 5642 w 5828"/>
              <a:gd name="T1" fmla="*/ 1405 h 1405"/>
              <a:gd name="T2" fmla="*/ 4933 w 5828"/>
              <a:gd name="T3" fmla="*/ 795 h 1405"/>
              <a:gd name="T4" fmla="*/ 4550 w 5828"/>
              <a:gd name="T5" fmla="*/ 383 h 1405"/>
              <a:gd name="T6" fmla="*/ 4168 w 5828"/>
              <a:gd name="T7" fmla="*/ 795 h 1405"/>
              <a:gd name="T8" fmla="*/ 3459 w 5828"/>
              <a:gd name="T9" fmla="*/ 1405 h 1405"/>
              <a:gd name="T10" fmla="*/ 2750 w 5828"/>
              <a:gd name="T11" fmla="*/ 795 h 1405"/>
              <a:gd name="T12" fmla="*/ 2368 w 5828"/>
              <a:gd name="T13" fmla="*/ 383 h 1405"/>
              <a:gd name="T14" fmla="*/ 1985 w 5828"/>
              <a:gd name="T15" fmla="*/ 795 h 1405"/>
              <a:gd name="T16" fmla="*/ 1277 w 5828"/>
              <a:gd name="T17" fmla="*/ 1405 h 1405"/>
              <a:gd name="T18" fmla="*/ 568 w 5828"/>
              <a:gd name="T19" fmla="*/ 795 h 1405"/>
              <a:gd name="T20" fmla="*/ 186 w 5828"/>
              <a:gd name="T21" fmla="*/ 383 h 1405"/>
              <a:gd name="T22" fmla="*/ 0 w 5828"/>
              <a:gd name="T23" fmla="*/ 192 h 1405"/>
              <a:gd name="T24" fmla="*/ 186 w 5828"/>
              <a:gd name="T25" fmla="*/ 0 h 1405"/>
              <a:gd name="T26" fmla="*/ 894 w 5828"/>
              <a:gd name="T27" fmla="*/ 610 h 1405"/>
              <a:gd name="T28" fmla="*/ 1277 w 5828"/>
              <a:gd name="T29" fmla="*/ 1022 h 1405"/>
              <a:gd name="T30" fmla="*/ 1659 w 5828"/>
              <a:gd name="T31" fmla="*/ 610 h 1405"/>
              <a:gd name="T32" fmla="*/ 2368 w 5828"/>
              <a:gd name="T33" fmla="*/ 0 h 1405"/>
              <a:gd name="T34" fmla="*/ 3076 w 5828"/>
              <a:gd name="T35" fmla="*/ 610 h 1405"/>
              <a:gd name="T36" fmla="*/ 3459 w 5828"/>
              <a:gd name="T37" fmla="*/ 1022 h 1405"/>
              <a:gd name="T38" fmla="*/ 3842 w 5828"/>
              <a:gd name="T39" fmla="*/ 610 h 1405"/>
              <a:gd name="T40" fmla="*/ 4550 w 5828"/>
              <a:gd name="T41" fmla="*/ 0 h 1405"/>
              <a:gd name="T42" fmla="*/ 5259 w 5828"/>
              <a:gd name="T43" fmla="*/ 610 h 1405"/>
              <a:gd name="T44" fmla="*/ 5642 w 5828"/>
              <a:gd name="T45" fmla="*/ 1022 h 1405"/>
              <a:gd name="T46" fmla="*/ 5828 w 5828"/>
              <a:gd name="T47" fmla="*/ 1214 h 1405"/>
              <a:gd name="T48" fmla="*/ 5642 w 5828"/>
              <a:gd name="T49"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8" h="1405">
                <a:moveTo>
                  <a:pt x="5642" y="1405"/>
                </a:moveTo>
                <a:cubicBezTo>
                  <a:pt x="5259" y="1405"/>
                  <a:pt x="5078" y="1067"/>
                  <a:pt x="4933" y="795"/>
                </a:cubicBezTo>
                <a:cubicBezTo>
                  <a:pt x="4796" y="539"/>
                  <a:pt x="4702" y="383"/>
                  <a:pt x="4550" y="383"/>
                </a:cubicBezTo>
                <a:cubicBezTo>
                  <a:pt x="4398" y="383"/>
                  <a:pt x="4304" y="539"/>
                  <a:pt x="4168" y="795"/>
                </a:cubicBezTo>
                <a:cubicBezTo>
                  <a:pt x="4022" y="1067"/>
                  <a:pt x="3842" y="1405"/>
                  <a:pt x="3459" y="1405"/>
                </a:cubicBezTo>
                <a:cubicBezTo>
                  <a:pt x="3076" y="1405"/>
                  <a:pt x="2896" y="1067"/>
                  <a:pt x="2750" y="795"/>
                </a:cubicBezTo>
                <a:cubicBezTo>
                  <a:pt x="2614" y="539"/>
                  <a:pt x="2520" y="383"/>
                  <a:pt x="2368" y="383"/>
                </a:cubicBezTo>
                <a:cubicBezTo>
                  <a:pt x="2216" y="383"/>
                  <a:pt x="2122" y="539"/>
                  <a:pt x="1985" y="795"/>
                </a:cubicBezTo>
                <a:cubicBezTo>
                  <a:pt x="1840" y="1067"/>
                  <a:pt x="1660" y="1405"/>
                  <a:pt x="1277" y="1405"/>
                </a:cubicBezTo>
                <a:cubicBezTo>
                  <a:pt x="894" y="1405"/>
                  <a:pt x="714" y="1067"/>
                  <a:pt x="568" y="795"/>
                </a:cubicBezTo>
                <a:cubicBezTo>
                  <a:pt x="432" y="539"/>
                  <a:pt x="338" y="383"/>
                  <a:pt x="186" y="383"/>
                </a:cubicBezTo>
                <a:cubicBezTo>
                  <a:pt x="83" y="383"/>
                  <a:pt x="0" y="297"/>
                  <a:pt x="0" y="192"/>
                </a:cubicBezTo>
                <a:cubicBezTo>
                  <a:pt x="0" y="86"/>
                  <a:pt x="83" y="0"/>
                  <a:pt x="186" y="0"/>
                </a:cubicBezTo>
                <a:cubicBezTo>
                  <a:pt x="569" y="0"/>
                  <a:pt x="749" y="338"/>
                  <a:pt x="894" y="610"/>
                </a:cubicBezTo>
                <a:cubicBezTo>
                  <a:pt x="1031" y="866"/>
                  <a:pt x="1125" y="1022"/>
                  <a:pt x="1277" y="1022"/>
                </a:cubicBezTo>
                <a:cubicBezTo>
                  <a:pt x="1429" y="1022"/>
                  <a:pt x="1523" y="866"/>
                  <a:pt x="1659" y="610"/>
                </a:cubicBezTo>
                <a:cubicBezTo>
                  <a:pt x="1805" y="338"/>
                  <a:pt x="1985" y="0"/>
                  <a:pt x="2368" y="0"/>
                </a:cubicBezTo>
                <a:cubicBezTo>
                  <a:pt x="2751" y="0"/>
                  <a:pt x="2931" y="338"/>
                  <a:pt x="3076" y="610"/>
                </a:cubicBezTo>
                <a:cubicBezTo>
                  <a:pt x="3213" y="866"/>
                  <a:pt x="3307" y="1022"/>
                  <a:pt x="3459" y="1022"/>
                </a:cubicBezTo>
                <a:cubicBezTo>
                  <a:pt x="3611" y="1022"/>
                  <a:pt x="3705" y="866"/>
                  <a:pt x="3842" y="610"/>
                </a:cubicBezTo>
                <a:cubicBezTo>
                  <a:pt x="3987" y="338"/>
                  <a:pt x="4168" y="0"/>
                  <a:pt x="4550" y="0"/>
                </a:cubicBezTo>
                <a:cubicBezTo>
                  <a:pt x="4933" y="0"/>
                  <a:pt x="5114" y="338"/>
                  <a:pt x="5259" y="610"/>
                </a:cubicBezTo>
                <a:cubicBezTo>
                  <a:pt x="5396" y="866"/>
                  <a:pt x="5490" y="1022"/>
                  <a:pt x="5642" y="1022"/>
                </a:cubicBezTo>
                <a:cubicBezTo>
                  <a:pt x="5745" y="1022"/>
                  <a:pt x="5828" y="1108"/>
                  <a:pt x="5828" y="1214"/>
                </a:cubicBezTo>
                <a:cubicBezTo>
                  <a:pt x="5828" y="1320"/>
                  <a:pt x="5745" y="1405"/>
                  <a:pt x="5642" y="1405"/>
                </a:cubicBezTo>
              </a:path>
            </a:pathLst>
          </a:custGeom>
          <a:solidFill>
            <a:srgbClr val="FFD100"/>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4871404" y="4084255"/>
            <a:ext cx="7320595" cy="1107996"/>
          </a:xfrm>
          <a:prstGeom prst="rect">
            <a:avLst/>
          </a:prstGeom>
          <a:noFill/>
        </p:spPr>
        <p:txBody>
          <a:bodyPr wrap="square" rtlCol="0" anchor="ctr">
            <a:spAutoFit/>
          </a:bodyPr>
          <a:lstStyle/>
          <a:p>
            <a:pPr algn="ctr"/>
            <a:r>
              <a:rPr lang="en-US" sz="6600" b="1">
                <a:solidFill>
                  <a:schemeClr val="accent1"/>
                </a:solidFill>
              </a:rPr>
              <a:t>Thank You</a:t>
            </a:r>
          </a:p>
        </p:txBody>
      </p:sp>
    </p:spTree>
    <p:extLst>
      <p:ext uri="{BB962C8B-B14F-4D97-AF65-F5344CB8AC3E}">
        <p14:creationId xmlns:p14="http://schemas.microsoft.com/office/powerpoint/2010/main" val="1163334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09600" y="1709928"/>
            <a:ext cx="10972800" cy="4572000"/>
          </a:xfrm>
        </p:spPr>
        <p:txBody>
          <a:bodyPr/>
          <a:lstStyle/>
          <a:p>
            <a:pPr lvl="0"/>
            <a:r>
              <a:rPr lang="en-US"/>
              <a:t>Options: Type without bullets (turn off bullets in Paragraph section of Home tab), type with bullets, or click an icon to insert table, chart, SmartArt graphic, picture, or media clip</a:t>
            </a:r>
          </a:p>
          <a:p>
            <a:pPr lvl="1"/>
            <a:r>
              <a:rPr lang="en-US"/>
              <a:t>Second level</a:t>
            </a:r>
          </a:p>
          <a:p>
            <a:pPr lvl="2"/>
            <a:r>
              <a:rPr lang="en-US"/>
              <a:t>Third level</a:t>
            </a:r>
          </a:p>
          <a:p>
            <a:pPr lvl="3"/>
            <a:r>
              <a:rPr lang="en-US"/>
              <a:t>Fourth level</a:t>
            </a:r>
          </a:p>
          <a:p>
            <a:pPr lvl="4"/>
            <a:r>
              <a:rPr lang="en-US"/>
              <a:t>Fifth level</a:t>
            </a:r>
          </a:p>
        </p:txBody>
      </p:sp>
      <p:sp>
        <p:nvSpPr>
          <p:cNvPr id="8" name="Title Placeholder 2"/>
          <p:cNvSpPr>
            <a:spLocks noGrp="1"/>
          </p:cNvSpPr>
          <p:nvPr>
            <p:ph type="title" hasCustomPrompt="1"/>
          </p:nvPr>
        </p:nvSpPr>
        <p:spPr>
          <a:xfrm>
            <a:off x="609600" y="182880"/>
            <a:ext cx="10972800" cy="1524000"/>
          </a:xfrm>
          <a:prstGeom prst="rect">
            <a:avLst/>
          </a:prstGeom>
        </p:spPr>
        <p:txBody>
          <a:bodyPr vert="horz" lIns="91440" tIns="45720" rIns="91440" bIns="45720" rtlCol="0" anchor="ctr">
            <a:normAutofit/>
          </a:bodyPr>
          <a:lstStyle>
            <a:lvl1pPr>
              <a:defRPr/>
            </a:lvl1pPr>
          </a:lstStyle>
          <a:p>
            <a:r>
              <a:rPr lang="en-US"/>
              <a:t>Click to Add Slide Title</a:t>
            </a:r>
          </a:p>
        </p:txBody>
      </p:sp>
      <p:sp>
        <p:nvSpPr>
          <p:cNvPr id="5" name="Slide Number Placeholder 3"/>
          <p:cNvSpPr>
            <a:spLocks noGrp="1"/>
          </p:cNvSpPr>
          <p:nvPr>
            <p:ph type="sldNum" sz="quarter" idx="4"/>
          </p:nvPr>
        </p:nvSpPr>
        <p:spPr>
          <a:xfrm>
            <a:off x="8737600" y="6401041"/>
            <a:ext cx="2844800" cy="366183"/>
          </a:xfrm>
          <a:prstGeom prst="rect">
            <a:avLst/>
          </a:prstGeom>
        </p:spPr>
        <p:txBody>
          <a:bodyPr vert="horz" lIns="91440" tIns="45720" rIns="91440" bIns="45720" rtlCol="0" anchor="ctr"/>
          <a:lstStyle>
            <a:lvl1pPr algn="r">
              <a:defRPr sz="1200">
                <a:solidFill>
                  <a:schemeClr val="bg1"/>
                </a:solidFill>
              </a:defRPr>
            </a:lvl1pPr>
          </a:lstStyle>
          <a:p>
            <a:fld id="{E90C4117-9789-4344-93C0-7CBAAFE65C70}" type="slidenum">
              <a:rPr lang="en-US" smtClean="0"/>
              <a:pPr/>
              <a:t>‹#›</a:t>
            </a:fld>
            <a:endParaRPr lang="en-US"/>
          </a:p>
        </p:txBody>
      </p:sp>
    </p:spTree>
    <p:extLst>
      <p:ext uri="{BB962C8B-B14F-4D97-AF65-F5344CB8AC3E}">
        <p14:creationId xmlns:p14="http://schemas.microsoft.com/office/powerpoint/2010/main" val="28043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_bright gree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9" y="0"/>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dirty="0"/>
              <a:t>Section Title Here.</a:t>
            </a:r>
          </a:p>
        </p:txBody>
      </p:sp>
      <p:pic>
        <p:nvPicPr>
          <p:cNvPr id="6" name="Picture 5">
            <a:extLst>
              <a:ext uri="{FF2B5EF4-FFF2-40B4-BE49-F238E27FC236}">
                <a16:creationId xmlns:a16="http://schemas.microsoft.com/office/drawing/2014/main" id="{4A90501F-B115-429A-8AC9-87D3AE32E5A2}"/>
              </a:ext>
            </a:extLst>
          </p:cNvPr>
          <p:cNvPicPr>
            <a:picLocks noChangeAspect="1"/>
          </p:cNvPicPr>
          <p:nvPr userDrawn="1"/>
        </p:nvPicPr>
        <p:blipFill rotWithShape="1">
          <a:blip r:embed="rId2">
            <a:duotone>
              <a:schemeClr val="accent2">
                <a:shade val="45000"/>
                <a:satMod val="135000"/>
              </a:schemeClr>
              <a:prstClr val="white"/>
            </a:duotone>
          </a:blip>
          <a:srcRect t="22963"/>
          <a:stretch/>
        </p:blipFill>
        <p:spPr>
          <a:xfrm>
            <a:off x="0" y="1574800"/>
            <a:ext cx="8679085" cy="5283200"/>
          </a:xfrm>
          <a:prstGeom prst="rect">
            <a:avLst/>
          </a:prstGeom>
        </p:spPr>
      </p:pic>
    </p:spTree>
    <p:extLst>
      <p:ext uri="{BB962C8B-B14F-4D97-AF65-F5344CB8AC3E}">
        <p14:creationId xmlns:p14="http://schemas.microsoft.com/office/powerpoint/2010/main" val="229564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_dark blu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dirty="0"/>
              <a:t>Section Title Here.</a:t>
            </a:r>
          </a:p>
        </p:txBody>
      </p:sp>
      <p:pic>
        <p:nvPicPr>
          <p:cNvPr id="6" name="Picture 5">
            <a:extLst>
              <a:ext uri="{FF2B5EF4-FFF2-40B4-BE49-F238E27FC236}">
                <a16:creationId xmlns:a16="http://schemas.microsoft.com/office/drawing/2014/main" id="{20F43760-2341-4D05-BFAB-D54F0DADCE33}"/>
              </a:ext>
            </a:extLst>
          </p:cNvPr>
          <p:cNvPicPr>
            <a:picLocks noChangeAspect="1"/>
          </p:cNvPicPr>
          <p:nvPr userDrawn="1"/>
        </p:nvPicPr>
        <p:blipFill rotWithShape="1">
          <a:blip r:embed="rId2">
            <a:duotone>
              <a:schemeClr val="accent3">
                <a:shade val="45000"/>
                <a:satMod val="135000"/>
              </a:schemeClr>
              <a:prstClr val="white"/>
            </a:duotone>
          </a:blip>
          <a:srcRect t="22963"/>
          <a:stretch/>
        </p:blipFill>
        <p:spPr>
          <a:xfrm>
            <a:off x="0" y="1574800"/>
            <a:ext cx="8685175" cy="5283200"/>
          </a:xfrm>
          <a:prstGeom prst="rect">
            <a:avLst/>
          </a:prstGeom>
        </p:spPr>
      </p:pic>
    </p:spTree>
    <p:extLst>
      <p:ext uri="{BB962C8B-B14F-4D97-AF65-F5344CB8AC3E}">
        <p14:creationId xmlns:p14="http://schemas.microsoft.com/office/powerpoint/2010/main" val="69604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_bright blu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3C23BDA-AD8A-4920-8083-3E11251DB32F}"/>
              </a:ext>
            </a:extLst>
          </p:cNvPr>
          <p:cNvSpPr>
            <a:spLocks noGrp="1"/>
          </p:cNvSpPr>
          <p:nvPr>
            <p:ph type="pic" sz="quarter" idx="10" hasCustomPrompt="1"/>
          </p:nvPr>
        </p:nvSpPr>
        <p:spPr>
          <a:xfrm>
            <a:off x="9175" y="1574799"/>
            <a:ext cx="12188952" cy="5285232"/>
          </a:xfrm>
        </p:spPr>
        <p:txBody>
          <a:bodyPr/>
          <a:lstStyle>
            <a:lvl1pPr marL="0" indent="0" algn="r">
              <a:buNone/>
              <a:defRPr/>
            </a:lvl1pPr>
          </a:lstStyle>
          <a:p>
            <a:r>
              <a:rPr lang="en-US" dirty="0"/>
              <a:t>Insert Picture Here</a:t>
            </a:r>
          </a:p>
        </p:txBody>
      </p:sp>
      <p:cxnSp>
        <p:nvCxnSpPr>
          <p:cNvPr id="9" name="Straight Connector 8">
            <a:extLst>
              <a:ext uri="{FF2B5EF4-FFF2-40B4-BE49-F238E27FC236}">
                <a16:creationId xmlns:a16="http://schemas.microsoft.com/office/drawing/2014/main" id="{0CBA6FA5-3110-4150-8871-007EE980A2FE}"/>
              </a:ext>
            </a:extLst>
          </p:cNvPr>
          <p:cNvCxnSpPr>
            <a:cxnSpLocks/>
          </p:cNvCxnSpPr>
          <p:nvPr userDrawn="1"/>
        </p:nvCxnSpPr>
        <p:spPr>
          <a:xfrm flipV="1">
            <a:off x="413484" y="113769"/>
            <a:ext cx="0" cy="82296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itle 13">
            <a:extLst>
              <a:ext uri="{FF2B5EF4-FFF2-40B4-BE49-F238E27FC236}">
                <a16:creationId xmlns:a16="http://schemas.microsoft.com/office/drawing/2014/main" id="{5FCFDDBD-8C81-4572-A618-4D5D283C9F53}"/>
              </a:ext>
            </a:extLst>
          </p:cNvPr>
          <p:cNvSpPr>
            <a:spLocks noGrp="1"/>
          </p:cNvSpPr>
          <p:nvPr>
            <p:ph type="title" hasCustomPrompt="1"/>
          </p:nvPr>
        </p:nvSpPr>
        <p:spPr>
          <a:xfrm>
            <a:off x="628068" y="-1101"/>
            <a:ext cx="11563931" cy="1033272"/>
          </a:xfrm>
        </p:spPr>
        <p:txBody>
          <a:bodyPr>
            <a:normAutofit/>
          </a:bodyPr>
          <a:lstStyle>
            <a:lvl1pPr marL="0" algn="l" defTabSz="342853" rtl="0" eaLnBrk="1" latinLnBrk="0" hangingPunct="1">
              <a:spcBef>
                <a:spcPct val="0"/>
              </a:spcBef>
              <a:buNone/>
              <a:defRPr lang="en-US" sz="4000" b="1" kern="1200" cap="all" spc="0" baseline="0" dirty="0">
                <a:solidFill>
                  <a:schemeClr val="tx1">
                    <a:lumMod val="65000"/>
                    <a:lumOff val="35000"/>
                  </a:schemeClr>
                </a:solidFill>
                <a:latin typeface="+mj-lt"/>
                <a:ea typeface="+mj-ea"/>
                <a:cs typeface="+mj-cs"/>
              </a:defRPr>
            </a:lvl1pPr>
          </a:lstStyle>
          <a:p>
            <a:r>
              <a:rPr lang="en-US" dirty="0"/>
              <a:t>Section Title Here.</a:t>
            </a:r>
          </a:p>
        </p:txBody>
      </p:sp>
      <p:pic>
        <p:nvPicPr>
          <p:cNvPr id="6" name="Picture 5">
            <a:extLst>
              <a:ext uri="{FF2B5EF4-FFF2-40B4-BE49-F238E27FC236}">
                <a16:creationId xmlns:a16="http://schemas.microsoft.com/office/drawing/2014/main" id="{988BC642-5358-4BE5-81A0-21CC2B7463D5}"/>
              </a:ext>
            </a:extLst>
          </p:cNvPr>
          <p:cNvPicPr>
            <a:picLocks noChangeAspect="1"/>
          </p:cNvPicPr>
          <p:nvPr userDrawn="1"/>
        </p:nvPicPr>
        <p:blipFill rotWithShape="1">
          <a:blip r:embed="rId2">
            <a:duotone>
              <a:schemeClr val="accent4">
                <a:shade val="45000"/>
                <a:satMod val="135000"/>
              </a:schemeClr>
              <a:prstClr val="white"/>
            </a:duotone>
          </a:blip>
          <a:srcRect t="22963"/>
          <a:stretch/>
        </p:blipFill>
        <p:spPr>
          <a:xfrm>
            <a:off x="0" y="1574800"/>
            <a:ext cx="8685175" cy="5283200"/>
          </a:xfrm>
          <a:prstGeom prst="rect">
            <a:avLst/>
          </a:prstGeom>
        </p:spPr>
      </p:pic>
    </p:spTree>
    <p:extLst>
      <p:ext uri="{BB962C8B-B14F-4D97-AF65-F5344CB8AC3E}">
        <p14:creationId xmlns:p14="http://schemas.microsoft.com/office/powerpoint/2010/main" val="349390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ff">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B99814-769F-460D-B5E4-555199E317D2}"/>
              </a:ext>
            </a:extLst>
          </p:cNvPr>
          <p:cNvCxnSpPr>
            <a:cxnSpLocks/>
          </p:cNvCxnSpPr>
          <p:nvPr userDrawn="1"/>
        </p:nvCxnSpPr>
        <p:spPr>
          <a:xfrm flipV="1">
            <a:off x="413484" y="113769"/>
            <a:ext cx="0" cy="8229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4AE70F-6009-4FA7-91C5-BE8CAD2BB435}"/>
              </a:ext>
            </a:extLst>
          </p:cNvPr>
          <p:cNvSpPr/>
          <p:nvPr userDrawn="1"/>
        </p:nvSpPr>
        <p:spPr>
          <a:xfrm>
            <a:off x="746757"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642C67-4D0E-4293-AD1E-BBE73B86E347}"/>
              </a:ext>
            </a:extLst>
          </p:cNvPr>
          <p:cNvSpPr/>
          <p:nvPr userDrawn="1"/>
        </p:nvSpPr>
        <p:spPr>
          <a:xfrm>
            <a:off x="3484498"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0E5F9AD-7D82-4108-A093-AFDC0E588B05}"/>
              </a:ext>
            </a:extLst>
          </p:cNvPr>
          <p:cNvSpPr/>
          <p:nvPr userDrawn="1"/>
        </p:nvSpPr>
        <p:spPr>
          <a:xfrm>
            <a:off x="6222234"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858CAE6-E735-4D24-9513-AE19673BC969}"/>
              </a:ext>
            </a:extLst>
          </p:cNvPr>
          <p:cNvSpPr/>
          <p:nvPr userDrawn="1"/>
        </p:nvSpPr>
        <p:spPr>
          <a:xfrm>
            <a:off x="8965975"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6">
            <a:extLst>
              <a:ext uri="{FF2B5EF4-FFF2-40B4-BE49-F238E27FC236}">
                <a16:creationId xmlns:a16="http://schemas.microsoft.com/office/drawing/2014/main" id="{DDA3D0C8-A6B2-4AB5-BB44-C961A0EFB08E}"/>
              </a:ext>
            </a:extLst>
          </p:cNvPr>
          <p:cNvSpPr>
            <a:spLocks noGrp="1"/>
          </p:cNvSpPr>
          <p:nvPr>
            <p:ph type="pic" sz="quarter" idx="10"/>
          </p:nvPr>
        </p:nvSpPr>
        <p:spPr>
          <a:xfrm>
            <a:off x="746760" y="1685110"/>
            <a:ext cx="2478024" cy="2478024"/>
          </a:xfrm>
        </p:spPr>
        <p:txBody>
          <a:bodyPr/>
          <a:lstStyle/>
          <a:p>
            <a:endParaRPr lang="en-US" dirty="0"/>
          </a:p>
        </p:txBody>
      </p:sp>
      <p:sp>
        <p:nvSpPr>
          <p:cNvPr id="32" name="Picture Placeholder 26">
            <a:extLst>
              <a:ext uri="{FF2B5EF4-FFF2-40B4-BE49-F238E27FC236}">
                <a16:creationId xmlns:a16="http://schemas.microsoft.com/office/drawing/2014/main" id="{30FD3949-4603-46CC-9192-2FB1DA24A972}"/>
              </a:ext>
            </a:extLst>
          </p:cNvPr>
          <p:cNvSpPr>
            <a:spLocks noGrp="1"/>
          </p:cNvSpPr>
          <p:nvPr>
            <p:ph type="pic" sz="quarter" idx="11"/>
          </p:nvPr>
        </p:nvSpPr>
        <p:spPr>
          <a:xfrm>
            <a:off x="3484498" y="1685110"/>
            <a:ext cx="2478024" cy="2478024"/>
          </a:xfrm>
        </p:spPr>
        <p:txBody>
          <a:bodyPr/>
          <a:lstStyle/>
          <a:p>
            <a:endParaRPr lang="en-US" dirty="0"/>
          </a:p>
        </p:txBody>
      </p:sp>
      <p:sp>
        <p:nvSpPr>
          <p:cNvPr id="33" name="Picture Placeholder 26">
            <a:extLst>
              <a:ext uri="{FF2B5EF4-FFF2-40B4-BE49-F238E27FC236}">
                <a16:creationId xmlns:a16="http://schemas.microsoft.com/office/drawing/2014/main" id="{CB22C24B-BA15-4AB6-A003-14AC2A3DBC0E}"/>
              </a:ext>
            </a:extLst>
          </p:cNvPr>
          <p:cNvSpPr>
            <a:spLocks noGrp="1"/>
          </p:cNvSpPr>
          <p:nvPr>
            <p:ph type="pic" sz="quarter" idx="12"/>
          </p:nvPr>
        </p:nvSpPr>
        <p:spPr>
          <a:xfrm>
            <a:off x="6222234" y="1685110"/>
            <a:ext cx="2478024" cy="2478024"/>
          </a:xfrm>
        </p:spPr>
        <p:txBody>
          <a:bodyPr/>
          <a:lstStyle/>
          <a:p>
            <a:endParaRPr lang="en-US" dirty="0"/>
          </a:p>
        </p:txBody>
      </p:sp>
      <p:sp>
        <p:nvSpPr>
          <p:cNvPr id="34" name="Picture Placeholder 26">
            <a:extLst>
              <a:ext uri="{FF2B5EF4-FFF2-40B4-BE49-F238E27FC236}">
                <a16:creationId xmlns:a16="http://schemas.microsoft.com/office/drawing/2014/main" id="{47ECF9A1-188B-4410-BEDC-508BB8C42774}"/>
              </a:ext>
            </a:extLst>
          </p:cNvPr>
          <p:cNvSpPr>
            <a:spLocks noGrp="1"/>
          </p:cNvSpPr>
          <p:nvPr>
            <p:ph type="pic" sz="quarter" idx="13"/>
          </p:nvPr>
        </p:nvSpPr>
        <p:spPr>
          <a:xfrm>
            <a:off x="8965975" y="1685110"/>
            <a:ext cx="2478024" cy="2478024"/>
          </a:xfrm>
        </p:spPr>
        <p:txBody>
          <a:bodyPr/>
          <a:lstStyle/>
          <a:p>
            <a:endParaRPr lang="en-US" dirty="0"/>
          </a:p>
        </p:txBody>
      </p:sp>
      <p:sp>
        <p:nvSpPr>
          <p:cNvPr id="35" name="Text Placeholder 36">
            <a:extLst>
              <a:ext uri="{FF2B5EF4-FFF2-40B4-BE49-F238E27FC236}">
                <a16:creationId xmlns:a16="http://schemas.microsoft.com/office/drawing/2014/main" id="{87EE4508-92C3-4E85-A92E-55468D280C97}"/>
              </a:ext>
            </a:extLst>
          </p:cNvPr>
          <p:cNvSpPr>
            <a:spLocks noGrp="1"/>
          </p:cNvSpPr>
          <p:nvPr>
            <p:ph type="body" sz="quarter" idx="14" hasCustomPrompt="1"/>
          </p:nvPr>
        </p:nvSpPr>
        <p:spPr>
          <a:xfrm>
            <a:off x="746757" y="5475553"/>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6" name="Text Placeholder 36">
            <a:extLst>
              <a:ext uri="{FF2B5EF4-FFF2-40B4-BE49-F238E27FC236}">
                <a16:creationId xmlns:a16="http://schemas.microsoft.com/office/drawing/2014/main" id="{5A30F801-2CE0-4440-B18A-5FA19CB7F459}"/>
              </a:ext>
            </a:extLst>
          </p:cNvPr>
          <p:cNvSpPr>
            <a:spLocks noGrp="1"/>
          </p:cNvSpPr>
          <p:nvPr>
            <p:ph type="body" sz="quarter" idx="15" hasCustomPrompt="1"/>
          </p:nvPr>
        </p:nvSpPr>
        <p:spPr>
          <a:xfrm>
            <a:off x="746757" y="4273285"/>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7" name="Text Placeholder 36">
            <a:extLst>
              <a:ext uri="{FF2B5EF4-FFF2-40B4-BE49-F238E27FC236}">
                <a16:creationId xmlns:a16="http://schemas.microsoft.com/office/drawing/2014/main" id="{64F61410-FBD4-41A8-B069-69E46A0CE234}"/>
              </a:ext>
            </a:extLst>
          </p:cNvPr>
          <p:cNvSpPr>
            <a:spLocks noGrp="1"/>
          </p:cNvSpPr>
          <p:nvPr>
            <p:ph type="body" sz="quarter" idx="16" hasCustomPrompt="1"/>
          </p:nvPr>
        </p:nvSpPr>
        <p:spPr>
          <a:xfrm>
            <a:off x="746757" y="4917819"/>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38" name="Text Placeholder 36">
            <a:extLst>
              <a:ext uri="{FF2B5EF4-FFF2-40B4-BE49-F238E27FC236}">
                <a16:creationId xmlns:a16="http://schemas.microsoft.com/office/drawing/2014/main" id="{C3AACB91-083E-4376-96FA-B99D3745CD9E}"/>
              </a:ext>
            </a:extLst>
          </p:cNvPr>
          <p:cNvSpPr>
            <a:spLocks noGrp="1"/>
          </p:cNvSpPr>
          <p:nvPr>
            <p:ph type="body" sz="quarter" idx="17" hasCustomPrompt="1"/>
          </p:nvPr>
        </p:nvSpPr>
        <p:spPr>
          <a:xfrm>
            <a:off x="3479733"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9" name="Text Placeholder 36">
            <a:extLst>
              <a:ext uri="{FF2B5EF4-FFF2-40B4-BE49-F238E27FC236}">
                <a16:creationId xmlns:a16="http://schemas.microsoft.com/office/drawing/2014/main" id="{DD10A895-B03D-47B0-9C8E-F26F4E935BAF}"/>
              </a:ext>
            </a:extLst>
          </p:cNvPr>
          <p:cNvSpPr>
            <a:spLocks noGrp="1"/>
          </p:cNvSpPr>
          <p:nvPr>
            <p:ph type="body" sz="quarter" idx="18" hasCustomPrompt="1"/>
          </p:nvPr>
        </p:nvSpPr>
        <p:spPr>
          <a:xfrm>
            <a:off x="3479733"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36">
            <a:extLst>
              <a:ext uri="{FF2B5EF4-FFF2-40B4-BE49-F238E27FC236}">
                <a16:creationId xmlns:a16="http://schemas.microsoft.com/office/drawing/2014/main" id="{737C3637-0568-45F5-A3EB-7F94CBCF055D}"/>
              </a:ext>
            </a:extLst>
          </p:cNvPr>
          <p:cNvSpPr>
            <a:spLocks noGrp="1"/>
          </p:cNvSpPr>
          <p:nvPr>
            <p:ph type="body" sz="quarter" idx="19" hasCustomPrompt="1"/>
          </p:nvPr>
        </p:nvSpPr>
        <p:spPr>
          <a:xfrm>
            <a:off x="3479733"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1" name="Text Placeholder 36">
            <a:extLst>
              <a:ext uri="{FF2B5EF4-FFF2-40B4-BE49-F238E27FC236}">
                <a16:creationId xmlns:a16="http://schemas.microsoft.com/office/drawing/2014/main" id="{14DA8B59-F09A-4758-A69F-1E8EBB4AF5BF}"/>
              </a:ext>
            </a:extLst>
          </p:cNvPr>
          <p:cNvSpPr>
            <a:spLocks noGrp="1"/>
          </p:cNvSpPr>
          <p:nvPr>
            <p:ph type="body" sz="quarter" idx="20" hasCustomPrompt="1"/>
          </p:nvPr>
        </p:nvSpPr>
        <p:spPr>
          <a:xfrm>
            <a:off x="6222234"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2" name="Text Placeholder 36">
            <a:extLst>
              <a:ext uri="{FF2B5EF4-FFF2-40B4-BE49-F238E27FC236}">
                <a16:creationId xmlns:a16="http://schemas.microsoft.com/office/drawing/2014/main" id="{F183630B-F9CA-4E06-8404-5912472AD31C}"/>
              </a:ext>
            </a:extLst>
          </p:cNvPr>
          <p:cNvSpPr>
            <a:spLocks noGrp="1"/>
          </p:cNvSpPr>
          <p:nvPr>
            <p:ph type="body" sz="quarter" idx="21" hasCustomPrompt="1"/>
          </p:nvPr>
        </p:nvSpPr>
        <p:spPr>
          <a:xfrm>
            <a:off x="6222234"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3" name="Text Placeholder 36">
            <a:extLst>
              <a:ext uri="{FF2B5EF4-FFF2-40B4-BE49-F238E27FC236}">
                <a16:creationId xmlns:a16="http://schemas.microsoft.com/office/drawing/2014/main" id="{365A160D-B7C9-4DA0-9FA3-93F7DDEE6FE5}"/>
              </a:ext>
            </a:extLst>
          </p:cNvPr>
          <p:cNvSpPr>
            <a:spLocks noGrp="1"/>
          </p:cNvSpPr>
          <p:nvPr>
            <p:ph type="body" sz="quarter" idx="22" hasCustomPrompt="1"/>
          </p:nvPr>
        </p:nvSpPr>
        <p:spPr>
          <a:xfrm>
            <a:off x="6222234"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4" name="Text Placeholder 36">
            <a:extLst>
              <a:ext uri="{FF2B5EF4-FFF2-40B4-BE49-F238E27FC236}">
                <a16:creationId xmlns:a16="http://schemas.microsoft.com/office/drawing/2014/main" id="{E620E705-FEED-4B0F-B809-AAAD36FB8FE4}"/>
              </a:ext>
            </a:extLst>
          </p:cNvPr>
          <p:cNvSpPr>
            <a:spLocks noGrp="1"/>
          </p:cNvSpPr>
          <p:nvPr>
            <p:ph type="body" sz="quarter" idx="23" hasCustomPrompt="1"/>
          </p:nvPr>
        </p:nvSpPr>
        <p:spPr>
          <a:xfrm>
            <a:off x="8965975"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5" name="Text Placeholder 36">
            <a:extLst>
              <a:ext uri="{FF2B5EF4-FFF2-40B4-BE49-F238E27FC236}">
                <a16:creationId xmlns:a16="http://schemas.microsoft.com/office/drawing/2014/main" id="{EC75BFB1-62E7-430F-93E7-60D30B87A6FF}"/>
              </a:ext>
            </a:extLst>
          </p:cNvPr>
          <p:cNvSpPr>
            <a:spLocks noGrp="1"/>
          </p:cNvSpPr>
          <p:nvPr>
            <p:ph type="body" sz="quarter" idx="24" hasCustomPrompt="1"/>
          </p:nvPr>
        </p:nvSpPr>
        <p:spPr>
          <a:xfrm>
            <a:off x="8965975"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36">
            <a:extLst>
              <a:ext uri="{FF2B5EF4-FFF2-40B4-BE49-F238E27FC236}">
                <a16:creationId xmlns:a16="http://schemas.microsoft.com/office/drawing/2014/main" id="{09AE5E3A-046D-4C62-B82C-A367920FA24E}"/>
              </a:ext>
            </a:extLst>
          </p:cNvPr>
          <p:cNvSpPr>
            <a:spLocks noGrp="1"/>
          </p:cNvSpPr>
          <p:nvPr>
            <p:ph type="body" sz="quarter" idx="25" hasCustomPrompt="1"/>
          </p:nvPr>
        </p:nvSpPr>
        <p:spPr>
          <a:xfrm>
            <a:off x="8965975"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 name="Slide Number Placeholder 3">
            <a:extLst>
              <a:ext uri="{FF2B5EF4-FFF2-40B4-BE49-F238E27FC236}">
                <a16:creationId xmlns:a16="http://schemas.microsoft.com/office/drawing/2014/main" id="{3FA2D9C9-01E3-4EC1-A66C-22BA1966B408}"/>
              </a:ext>
            </a:extLst>
          </p:cNvPr>
          <p:cNvSpPr>
            <a:spLocks noGrp="1"/>
          </p:cNvSpPr>
          <p:nvPr>
            <p:ph type="sldNum" sz="quarter" idx="28"/>
          </p:nvPr>
        </p:nvSpPr>
        <p:spPr/>
        <p:txBody>
          <a:bodyPr/>
          <a:lstStyle/>
          <a:p>
            <a:fld id="{A39E18A1-5388-48D7-9BA0-F6425AA8662B}" type="slidenum">
              <a:rPr lang="en-US" smtClean="0"/>
              <a:t>‹#›</a:t>
            </a:fld>
            <a:endParaRPr lang="en-US" dirty="0"/>
          </a:p>
        </p:txBody>
      </p:sp>
      <p:sp>
        <p:nvSpPr>
          <p:cNvPr id="25" name="Title 1">
            <a:extLst>
              <a:ext uri="{FF2B5EF4-FFF2-40B4-BE49-F238E27FC236}">
                <a16:creationId xmlns:a16="http://schemas.microsoft.com/office/drawing/2014/main" id="{D9D798B8-0729-4937-890D-81ABF3656E7D}"/>
              </a:ext>
            </a:extLst>
          </p:cNvPr>
          <p:cNvSpPr>
            <a:spLocks noGrp="1"/>
          </p:cNvSpPr>
          <p:nvPr>
            <p:ph type="title" hasCustomPrompt="1"/>
          </p:nvPr>
        </p:nvSpPr>
        <p:spPr>
          <a:xfrm>
            <a:off x="804729" y="-14379"/>
            <a:ext cx="10547576" cy="974426"/>
          </a:xfrm>
          <a:ln>
            <a:noFill/>
          </a:ln>
        </p:spPr>
        <p:txBody>
          <a:bodyPr>
            <a:normAutofit/>
          </a:bodyPr>
          <a:lstStyle>
            <a:lvl1pPr>
              <a:defRPr/>
            </a:lvl1pPr>
          </a:lstStyle>
          <a:p>
            <a:r>
              <a:rPr lang="en-US" sz="3600" b="1" dirty="0">
                <a:solidFill>
                  <a:schemeClr val="accent1"/>
                </a:solidFill>
              </a:rPr>
              <a:t>Title goes here.</a:t>
            </a:r>
          </a:p>
        </p:txBody>
      </p:sp>
    </p:spTree>
    <p:extLst>
      <p:ext uri="{BB962C8B-B14F-4D97-AF65-F5344CB8AC3E}">
        <p14:creationId xmlns:p14="http://schemas.microsoft.com/office/powerpoint/2010/main" val="52043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B99814-769F-460D-B5E4-555199E317D2}"/>
              </a:ext>
            </a:extLst>
          </p:cNvPr>
          <p:cNvCxnSpPr>
            <a:cxnSpLocks/>
          </p:cNvCxnSpPr>
          <p:nvPr userDrawn="1"/>
        </p:nvCxnSpPr>
        <p:spPr>
          <a:xfrm flipV="1">
            <a:off x="413484" y="113769"/>
            <a:ext cx="0" cy="8229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4AE70F-6009-4FA7-91C5-BE8CAD2BB435}"/>
              </a:ext>
            </a:extLst>
          </p:cNvPr>
          <p:cNvSpPr/>
          <p:nvPr userDrawn="1"/>
        </p:nvSpPr>
        <p:spPr>
          <a:xfrm>
            <a:off x="746757"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642C67-4D0E-4293-AD1E-BBE73B86E347}"/>
              </a:ext>
            </a:extLst>
          </p:cNvPr>
          <p:cNvSpPr/>
          <p:nvPr userDrawn="1"/>
        </p:nvSpPr>
        <p:spPr>
          <a:xfrm>
            <a:off x="3484498" y="4258978"/>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6">
            <a:extLst>
              <a:ext uri="{FF2B5EF4-FFF2-40B4-BE49-F238E27FC236}">
                <a16:creationId xmlns:a16="http://schemas.microsoft.com/office/drawing/2014/main" id="{DDA3D0C8-A6B2-4AB5-BB44-C961A0EFB08E}"/>
              </a:ext>
            </a:extLst>
          </p:cNvPr>
          <p:cNvSpPr>
            <a:spLocks noGrp="1"/>
          </p:cNvSpPr>
          <p:nvPr>
            <p:ph type="pic" sz="quarter" idx="10"/>
          </p:nvPr>
        </p:nvSpPr>
        <p:spPr>
          <a:xfrm>
            <a:off x="746760" y="1685110"/>
            <a:ext cx="2478024" cy="2478024"/>
          </a:xfrm>
        </p:spPr>
        <p:txBody>
          <a:bodyPr/>
          <a:lstStyle/>
          <a:p>
            <a:endParaRPr lang="en-US" dirty="0"/>
          </a:p>
        </p:txBody>
      </p:sp>
      <p:sp>
        <p:nvSpPr>
          <p:cNvPr id="32" name="Picture Placeholder 26">
            <a:extLst>
              <a:ext uri="{FF2B5EF4-FFF2-40B4-BE49-F238E27FC236}">
                <a16:creationId xmlns:a16="http://schemas.microsoft.com/office/drawing/2014/main" id="{30FD3949-4603-46CC-9192-2FB1DA24A972}"/>
              </a:ext>
            </a:extLst>
          </p:cNvPr>
          <p:cNvSpPr>
            <a:spLocks noGrp="1"/>
          </p:cNvSpPr>
          <p:nvPr>
            <p:ph type="pic" sz="quarter" idx="11"/>
          </p:nvPr>
        </p:nvSpPr>
        <p:spPr>
          <a:xfrm>
            <a:off x="3484498" y="1685110"/>
            <a:ext cx="2478024" cy="2478024"/>
          </a:xfrm>
        </p:spPr>
        <p:txBody>
          <a:bodyPr/>
          <a:lstStyle/>
          <a:p>
            <a:endParaRPr lang="en-US" dirty="0"/>
          </a:p>
        </p:txBody>
      </p:sp>
      <p:sp>
        <p:nvSpPr>
          <p:cNvPr id="35" name="Text Placeholder 36">
            <a:extLst>
              <a:ext uri="{FF2B5EF4-FFF2-40B4-BE49-F238E27FC236}">
                <a16:creationId xmlns:a16="http://schemas.microsoft.com/office/drawing/2014/main" id="{87EE4508-92C3-4E85-A92E-55468D280C97}"/>
              </a:ext>
            </a:extLst>
          </p:cNvPr>
          <p:cNvSpPr>
            <a:spLocks noGrp="1"/>
          </p:cNvSpPr>
          <p:nvPr>
            <p:ph type="body" sz="quarter" idx="14" hasCustomPrompt="1"/>
          </p:nvPr>
        </p:nvSpPr>
        <p:spPr>
          <a:xfrm>
            <a:off x="746757" y="5475553"/>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6" name="Text Placeholder 36">
            <a:extLst>
              <a:ext uri="{FF2B5EF4-FFF2-40B4-BE49-F238E27FC236}">
                <a16:creationId xmlns:a16="http://schemas.microsoft.com/office/drawing/2014/main" id="{5A30F801-2CE0-4440-B18A-5FA19CB7F459}"/>
              </a:ext>
            </a:extLst>
          </p:cNvPr>
          <p:cNvSpPr>
            <a:spLocks noGrp="1"/>
          </p:cNvSpPr>
          <p:nvPr>
            <p:ph type="body" sz="quarter" idx="15" hasCustomPrompt="1"/>
          </p:nvPr>
        </p:nvSpPr>
        <p:spPr>
          <a:xfrm>
            <a:off x="746757" y="4273285"/>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7" name="Text Placeholder 36">
            <a:extLst>
              <a:ext uri="{FF2B5EF4-FFF2-40B4-BE49-F238E27FC236}">
                <a16:creationId xmlns:a16="http://schemas.microsoft.com/office/drawing/2014/main" id="{64F61410-FBD4-41A8-B069-69E46A0CE234}"/>
              </a:ext>
            </a:extLst>
          </p:cNvPr>
          <p:cNvSpPr>
            <a:spLocks noGrp="1"/>
          </p:cNvSpPr>
          <p:nvPr>
            <p:ph type="body" sz="quarter" idx="16" hasCustomPrompt="1"/>
          </p:nvPr>
        </p:nvSpPr>
        <p:spPr>
          <a:xfrm>
            <a:off x="746757" y="4917819"/>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38" name="Text Placeholder 36">
            <a:extLst>
              <a:ext uri="{FF2B5EF4-FFF2-40B4-BE49-F238E27FC236}">
                <a16:creationId xmlns:a16="http://schemas.microsoft.com/office/drawing/2014/main" id="{C3AACB91-083E-4376-96FA-B99D3745CD9E}"/>
              </a:ext>
            </a:extLst>
          </p:cNvPr>
          <p:cNvSpPr>
            <a:spLocks noGrp="1"/>
          </p:cNvSpPr>
          <p:nvPr>
            <p:ph type="body" sz="quarter" idx="17" hasCustomPrompt="1"/>
          </p:nvPr>
        </p:nvSpPr>
        <p:spPr>
          <a:xfrm>
            <a:off x="3479733" y="5463958"/>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9" name="Text Placeholder 36">
            <a:extLst>
              <a:ext uri="{FF2B5EF4-FFF2-40B4-BE49-F238E27FC236}">
                <a16:creationId xmlns:a16="http://schemas.microsoft.com/office/drawing/2014/main" id="{DD10A895-B03D-47B0-9C8E-F26F4E935BAF}"/>
              </a:ext>
            </a:extLst>
          </p:cNvPr>
          <p:cNvSpPr>
            <a:spLocks noGrp="1"/>
          </p:cNvSpPr>
          <p:nvPr>
            <p:ph type="body" sz="quarter" idx="18" hasCustomPrompt="1"/>
          </p:nvPr>
        </p:nvSpPr>
        <p:spPr>
          <a:xfrm>
            <a:off x="3479733" y="4261690"/>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36">
            <a:extLst>
              <a:ext uri="{FF2B5EF4-FFF2-40B4-BE49-F238E27FC236}">
                <a16:creationId xmlns:a16="http://schemas.microsoft.com/office/drawing/2014/main" id="{737C3637-0568-45F5-A3EB-7F94CBCF055D}"/>
              </a:ext>
            </a:extLst>
          </p:cNvPr>
          <p:cNvSpPr>
            <a:spLocks noGrp="1"/>
          </p:cNvSpPr>
          <p:nvPr>
            <p:ph type="body" sz="quarter" idx="19" hasCustomPrompt="1"/>
          </p:nvPr>
        </p:nvSpPr>
        <p:spPr>
          <a:xfrm>
            <a:off x="3479733" y="4906224"/>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 name="Slide Number Placeholder 3">
            <a:extLst>
              <a:ext uri="{FF2B5EF4-FFF2-40B4-BE49-F238E27FC236}">
                <a16:creationId xmlns:a16="http://schemas.microsoft.com/office/drawing/2014/main" id="{3FA2D9C9-01E3-4EC1-A66C-22BA1966B408}"/>
              </a:ext>
            </a:extLst>
          </p:cNvPr>
          <p:cNvSpPr>
            <a:spLocks noGrp="1"/>
          </p:cNvSpPr>
          <p:nvPr>
            <p:ph type="sldNum" sz="quarter" idx="28"/>
          </p:nvPr>
        </p:nvSpPr>
        <p:spPr/>
        <p:txBody>
          <a:bodyPr/>
          <a:lstStyle/>
          <a:p>
            <a:fld id="{A39E18A1-5388-48D7-9BA0-F6425AA8662B}" type="slidenum">
              <a:rPr lang="en-US" smtClean="0"/>
              <a:t>‹#›</a:t>
            </a:fld>
            <a:endParaRPr lang="en-US" dirty="0"/>
          </a:p>
        </p:txBody>
      </p:sp>
      <p:sp>
        <p:nvSpPr>
          <p:cNvPr id="25" name="Title 1">
            <a:extLst>
              <a:ext uri="{FF2B5EF4-FFF2-40B4-BE49-F238E27FC236}">
                <a16:creationId xmlns:a16="http://schemas.microsoft.com/office/drawing/2014/main" id="{D9D798B8-0729-4937-890D-81ABF3656E7D}"/>
              </a:ext>
            </a:extLst>
          </p:cNvPr>
          <p:cNvSpPr>
            <a:spLocks noGrp="1"/>
          </p:cNvSpPr>
          <p:nvPr>
            <p:ph type="title" hasCustomPrompt="1"/>
          </p:nvPr>
        </p:nvSpPr>
        <p:spPr>
          <a:xfrm>
            <a:off x="804729" y="-14379"/>
            <a:ext cx="10547576" cy="974426"/>
          </a:xfrm>
          <a:ln>
            <a:noFill/>
          </a:ln>
        </p:spPr>
        <p:txBody>
          <a:bodyPr>
            <a:normAutofit/>
          </a:bodyPr>
          <a:lstStyle>
            <a:lvl1pPr>
              <a:defRPr/>
            </a:lvl1pPr>
          </a:lstStyle>
          <a:p>
            <a:r>
              <a:rPr lang="en-US" sz="3600" b="1" dirty="0">
                <a:solidFill>
                  <a:schemeClr val="accent1"/>
                </a:solidFill>
              </a:rPr>
              <a:t>Title goes here.</a:t>
            </a:r>
          </a:p>
        </p:txBody>
      </p:sp>
      <p:sp>
        <p:nvSpPr>
          <p:cNvPr id="3" name="Text Placeholder 2">
            <a:extLst>
              <a:ext uri="{FF2B5EF4-FFF2-40B4-BE49-F238E27FC236}">
                <a16:creationId xmlns:a16="http://schemas.microsoft.com/office/drawing/2014/main" id="{FBE62472-5CB8-42A6-AAFF-FF81CCF90F54}"/>
              </a:ext>
            </a:extLst>
          </p:cNvPr>
          <p:cNvSpPr>
            <a:spLocks noGrp="1"/>
          </p:cNvSpPr>
          <p:nvPr>
            <p:ph type="body" sz="quarter" idx="29"/>
          </p:nvPr>
        </p:nvSpPr>
        <p:spPr>
          <a:xfrm>
            <a:off x="6451600" y="1565275"/>
            <a:ext cx="5405438" cy="4697413"/>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62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ff">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B99814-769F-460D-B5E4-555199E317D2}"/>
              </a:ext>
            </a:extLst>
          </p:cNvPr>
          <p:cNvCxnSpPr>
            <a:cxnSpLocks/>
          </p:cNvCxnSpPr>
          <p:nvPr userDrawn="1"/>
        </p:nvCxnSpPr>
        <p:spPr>
          <a:xfrm flipV="1">
            <a:off x="413484" y="113769"/>
            <a:ext cx="0" cy="82296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4AE70F-6009-4FA7-91C5-BE8CAD2BB435}"/>
              </a:ext>
            </a:extLst>
          </p:cNvPr>
          <p:cNvSpPr/>
          <p:nvPr userDrawn="1"/>
        </p:nvSpPr>
        <p:spPr>
          <a:xfrm>
            <a:off x="2136645" y="4196585"/>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642C67-4D0E-4293-AD1E-BBE73B86E347}"/>
              </a:ext>
            </a:extLst>
          </p:cNvPr>
          <p:cNvSpPr/>
          <p:nvPr userDrawn="1"/>
        </p:nvSpPr>
        <p:spPr>
          <a:xfrm>
            <a:off x="4874386" y="4196585"/>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0E5F9AD-7D82-4108-A093-AFDC0E588B05}"/>
              </a:ext>
            </a:extLst>
          </p:cNvPr>
          <p:cNvSpPr/>
          <p:nvPr userDrawn="1"/>
        </p:nvSpPr>
        <p:spPr>
          <a:xfrm>
            <a:off x="7612122" y="4196585"/>
            <a:ext cx="2479264" cy="20547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6">
            <a:extLst>
              <a:ext uri="{FF2B5EF4-FFF2-40B4-BE49-F238E27FC236}">
                <a16:creationId xmlns:a16="http://schemas.microsoft.com/office/drawing/2014/main" id="{DDA3D0C8-A6B2-4AB5-BB44-C961A0EFB08E}"/>
              </a:ext>
            </a:extLst>
          </p:cNvPr>
          <p:cNvSpPr>
            <a:spLocks noGrp="1"/>
          </p:cNvSpPr>
          <p:nvPr>
            <p:ph type="pic" sz="quarter" idx="10"/>
          </p:nvPr>
        </p:nvSpPr>
        <p:spPr>
          <a:xfrm>
            <a:off x="2136648" y="1622717"/>
            <a:ext cx="2478024" cy="2478024"/>
          </a:xfrm>
        </p:spPr>
        <p:txBody>
          <a:bodyPr/>
          <a:lstStyle/>
          <a:p>
            <a:endParaRPr lang="en-US" dirty="0"/>
          </a:p>
        </p:txBody>
      </p:sp>
      <p:sp>
        <p:nvSpPr>
          <p:cNvPr id="32" name="Picture Placeholder 26">
            <a:extLst>
              <a:ext uri="{FF2B5EF4-FFF2-40B4-BE49-F238E27FC236}">
                <a16:creationId xmlns:a16="http://schemas.microsoft.com/office/drawing/2014/main" id="{30FD3949-4603-46CC-9192-2FB1DA24A972}"/>
              </a:ext>
            </a:extLst>
          </p:cNvPr>
          <p:cNvSpPr>
            <a:spLocks noGrp="1"/>
          </p:cNvSpPr>
          <p:nvPr>
            <p:ph type="pic" sz="quarter" idx="11"/>
          </p:nvPr>
        </p:nvSpPr>
        <p:spPr>
          <a:xfrm>
            <a:off x="4874386" y="1622717"/>
            <a:ext cx="2478024" cy="2478024"/>
          </a:xfrm>
        </p:spPr>
        <p:txBody>
          <a:bodyPr/>
          <a:lstStyle/>
          <a:p>
            <a:endParaRPr lang="en-US" dirty="0"/>
          </a:p>
        </p:txBody>
      </p:sp>
      <p:sp>
        <p:nvSpPr>
          <p:cNvPr id="33" name="Picture Placeholder 26">
            <a:extLst>
              <a:ext uri="{FF2B5EF4-FFF2-40B4-BE49-F238E27FC236}">
                <a16:creationId xmlns:a16="http://schemas.microsoft.com/office/drawing/2014/main" id="{CB22C24B-BA15-4AB6-A003-14AC2A3DBC0E}"/>
              </a:ext>
            </a:extLst>
          </p:cNvPr>
          <p:cNvSpPr>
            <a:spLocks noGrp="1"/>
          </p:cNvSpPr>
          <p:nvPr>
            <p:ph type="pic" sz="quarter" idx="12"/>
          </p:nvPr>
        </p:nvSpPr>
        <p:spPr>
          <a:xfrm>
            <a:off x="7612122" y="1622717"/>
            <a:ext cx="2478024" cy="2478024"/>
          </a:xfrm>
        </p:spPr>
        <p:txBody>
          <a:bodyPr/>
          <a:lstStyle/>
          <a:p>
            <a:endParaRPr lang="en-US" dirty="0"/>
          </a:p>
        </p:txBody>
      </p:sp>
      <p:sp>
        <p:nvSpPr>
          <p:cNvPr id="35" name="Text Placeholder 36">
            <a:extLst>
              <a:ext uri="{FF2B5EF4-FFF2-40B4-BE49-F238E27FC236}">
                <a16:creationId xmlns:a16="http://schemas.microsoft.com/office/drawing/2014/main" id="{87EE4508-92C3-4E85-A92E-55468D280C97}"/>
              </a:ext>
            </a:extLst>
          </p:cNvPr>
          <p:cNvSpPr>
            <a:spLocks noGrp="1"/>
          </p:cNvSpPr>
          <p:nvPr>
            <p:ph type="body" sz="quarter" idx="14" hasCustomPrompt="1"/>
          </p:nvPr>
        </p:nvSpPr>
        <p:spPr>
          <a:xfrm>
            <a:off x="2142650" y="5427891"/>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6" name="Text Placeholder 36">
            <a:extLst>
              <a:ext uri="{FF2B5EF4-FFF2-40B4-BE49-F238E27FC236}">
                <a16:creationId xmlns:a16="http://schemas.microsoft.com/office/drawing/2014/main" id="{5A30F801-2CE0-4440-B18A-5FA19CB7F459}"/>
              </a:ext>
            </a:extLst>
          </p:cNvPr>
          <p:cNvSpPr>
            <a:spLocks noGrp="1"/>
          </p:cNvSpPr>
          <p:nvPr>
            <p:ph type="body" sz="quarter" idx="15" hasCustomPrompt="1"/>
          </p:nvPr>
        </p:nvSpPr>
        <p:spPr>
          <a:xfrm>
            <a:off x="2142650" y="4225623"/>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7" name="Text Placeholder 36">
            <a:extLst>
              <a:ext uri="{FF2B5EF4-FFF2-40B4-BE49-F238E27FC236}">
                <a16:creationId xmlns:a16="http://schemas.microsoft.com/office/drawing/2014/main" id="{64F61410-FBD4-41A8-B069-69E46A0CE234}"/>
              </a:ext>
            </a:extLst>
          </p:cNvPr>
          <p:cNvSpPr>
            <a:spLocks noGrp="1"/>
          </p:cNvSpPr>
          <p:nvPr>
            <p:ph type="body" sz="quarter" idx="16" hasCustomPrompt="1"/>
          </p:nvPr>
        </p:nvSpPr>
        <p:spPr>
          <a:xfrm>
            <a:off x="2142650" y="4870157"/>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38" name="Text Placeholder 36">
            <a:extLst>
              <a:ext uri="{FF2B5EF4-FFF2-40B4-BE49-F238E27FC236}">
                <a16:creationId xmlns:a16="http://schemas.microsoft.com/office/drawing/2014/main" id="{C3AACB91-083E-4376-96FA-B99D3745CD9E}"/>
              </a:ext>
            </a:extLst>
          </p:cNvPr>
          <p:cNvSpPr>
            <a:spLocks noGrp="1"/>
          </p:cNvSpPr>
          <p:nvPr>
            <p:ph type="body" sz="quarter" idx="17" hasCustomPrompt="1"/>
          </p:nvPr>
        </p:nvSpPr>
        <p:spPr>
          <a:xfrm>
            <a:off x="4880391" y="5427890"/>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39" name="Text Placeholder 36">
            <a:extLst>
              <a:ext uri="{FF2B5EF4-FFF2-40B4-BE49-F238E27FC236}">
                <a16:creationId xmlns:a16="http://schemas.microsoft.com/office/drawing/2014/main" id="{DD10A895-B03D-47B0-9C8E-F26F4E935BAF}"/>
              </a:ext>
            </a:extLst>
          </p:cNvPr>
          <p:cNvSpPr>
            <a:spLocks noGrp="1"/>
          </p:cNvSpPr>
          <p:nvPr>
            <p:ph type="body" sz="quarter" idx="18" hasCustomPrompt="1"/>
          </p:nvPr>
        </p:nvSpPr>
        <p:spPr>
          <a:xfrm>
            <a:off x="4869621" y="4199297"/>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36">
            <a:extLst>
              <a:ext uri="{FF2B5EF4-FFF2-40B4-BE49-F238E27FC236}">
                <a16:creationId xmlns:a16="http://schemas.microsoft.com/office/drawing/2014/main" id="{737C3637-0568-45F5-A3EB-7F94CBCF055D}"/>
              </a:ext>
            </a:extLst>
          </p:cNvPr>
          <p:cNvSpPr>
            <a:spLocks noGrp="1"/>
          </p:cNvSpPr>
          <p:nvPr>
            <p:ph type="body" sz="quarter" idx="19" hasCustomPrompt="1"/>
          </p:nvPr>
        </p:nvSpPr>
        <p:spPr>
          <a:xfrm>
            <a:off x="4880391" y="4870156"/>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1" name="Text Placeholder 36">
            <a:extLst>
              <a:ext uri="{FF2B5EF4-FFF2-40B4-BE49-F238E27FC236}">
                <a16:creationId xmlns:a16="http://schemas.microsoft.com/office/drawing/2014/main" id="{14DA8B59-F09A-4758-A69F-1E8EBB4AF5BF}"/>
              </a:ext>
            </a:extLst>
          </p:cNvPr>
          <p:cNvSpPr>
            <a:spLocks noGrp="1"/>
          </p:cNvSpPr>
          <p:nvPr>
            <p:ph type="body" sz="quarter" idx="20" hasCustomPrompt="1"/>
          </p:nvPr>
        </p:nvSpPr>
        <p:spPr>
          <a:xfrm>
            <a:off x="7612122" y="5457145"/>
            <a:ext cx="2478024" cy="787401"/>
          </a:xfrm>
        </p:spPr>
        <p:txBody>
          <a:bodyPr>
            <a:normAutofit/>
          </a:bodyPr>
          <a:lstStyle>
            <a:lvl1pPr marL="0" indent="0" algn="l" defTabSz="342853" rtl="0" eaLnBrk="1" latinLnBrk="0" hangingPunct="1">
              <a:spcBef>
                <a:spcPct val="0"/>
              </a:spcBef>
              <a:spcAft>
                <a:spcPts val="300"/>
              </a:spcAft>
              <a:buNone/>
              <a:defRPr lang="en-US" sz="1800" b="0"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
        <p:nvSpPr>
          <p:cNvPr id="42" name="Text Placeholder 36">
            <a:extLst>
              <a:ext uri="{FF2B5EF4-FFF2-40B4-BE49-F238E27FC236}">
                <a16:creationId xmlns:a16="http://schemas.microsoft.com/office/drawing/2014/main" id="{F183630B-F9CA-4E06-8404-5912472AD31C}"/>
              </a:ext>
            </a:extLst>
          </p:cNvPr>
          <p:cNvSpPr>
            <a:spLocks noGrp="1"/>
          </p:cNvSpPr>
          <p:nvPr>
            <p:ph type="body" sz="quarter" idx="21" hasCustomPrompt="1"/>
          </p:nvPr>
        </p:nvSpPr>
        <p:spPr>
          <a:xfrm>
            <a:off x="7612122" y="4199297"/>
            <a:ext cx="2478024" cy="644533"/>
          </a:xfrm>
        </p:spPr>
        <p:txBody>
          <a:bodyPr anchor="ctr">
            <a:normAutofit/>
          </a:bodyPr>
          <a:lstStyle>
            <a:lvl1pPr marL="0" indent="0" algn="l" defTabSz="914400" rtl="0" eaLnBrk="1" latinLnBrk="0" hangingPunct="1">
              <a:lnSpc>
                <a:spcPct val="90000"/>
              </a:lnSpc>
              <a:spcBef>
                <a:spcPct val="0"/>
              </a:spcBef>
              <a:buNone/>
              <a:defRPr lang="en-US" sz="2200" b="1" kern="1200" cap="none" spc="0" baseline="0" dirty="0">
                <a:solidFill>
                  <a:schemeClr val="accent1"/>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3" name="Text Placeholder 36">
            <a:extLst>
              <a:ext uri="{FF2B5EF4-FFF2-40B4-BE49-F238E27FC236}">
                <a16:creationId xmlns:a16="http://schemas.microsoft.com/office/drawing/2014/main" id="{365A160D-B7C9-4DA0-9FA3-93F7DDEE6FE5}"/>
              </a:ext>
            </a:extLst>
          </p:cNvPr>
          <p:cNvSpPr>
            <a:spLocks noGrp="1"/>
          </p:cNvSpPr>
          <p:nvPr>
            <p:ph type="body" sz="quarter" idx="22" hasCustomPrompt="1"/>
          </p:nvPr>
        </p:nvSpPr>
        <p:spPr>
          <a:xfrm>
            <a:off x="7612122" y="4843831"/>
            <a:ext cx="2478024" cy="557734"/>
          </a:xfrm>
        </p:spPr>
        <p:txBody>
          <a:bodyPr>
            <a:normAutofit/>
          </a:bodyPr>
          <a:lstStyle>
            <a:lvl1pPr marL="0" indent="0" algn="l" defTabSz="342853" rtl="0" eaLnBrk="1" latinLnBrk="0" hangingPunct="1">
              <a:spcBef>
                <a:spcPct val="0"/>
              </a:spcBef>
              <a:spcAft>
                <a:spcPts val="300"/>
              </a:spcAft>
              <a:buNone/>
              <a:defRPr lang="en-US" sz="1600" b="0" i="1" kern="1200" cap="none" spc="0" baseline="0" dirty="0">
                <a:solidFill>
                  <a:schemeClr val="tx1">
                    <a:lumMod val="65000"/>
                    <a:lumOff val="35000"/>
                  </a:schemeClr>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Email</a:t>
            </a:r>
          </a:p>
        </p:txBody>
      </p:sp>
      <p:sp>
        <p:nvSpPr>
          <p:cNvPr id="4" name="Slide Number Placeholder 3">
            <a:extLst>
              <a:ext uri="{FF2B5EF4-FFF2-40B4-BE49-F238E27FC236}">
                <a16:creationId xmlns:a16="http://schemas.microsoft.com/office/drawing/2014/main" id="{3FA2D9C9-01E3-4EC1-A66C-22BA1966B408}"/>
              </a:ext>
            </a:extLst>
          </p:cNvPr>
          <p:cNvSpPr>
            <a:spLocks noGrp="1"/>
          </p:cNvSpPr>
          <p:nvPr>
            <p:ph type="sldNum" sz="quarter" idx="28"/>
          </p:nvPr>
        </p:nvSpPr>
        <p:spPr/>
        <p:txBody>
          <a:bodyPr/>
          <a:lstStyle/>
          <a:p>
            <a:fld id="{A39E18A1-5388-48D7-9BA0-F6425AA8662B}" type="slidenum">
              <a:rPr lang="en-US" smtClean="0"/>
              <a:t>‹#›</a:t>
            </a:fld>
            <a:endParaRPr lang="en-US" dirty="0"/>
          </a:p>
        </p:txBody>
      </p:sp>
      <p:sp>
        <p:nvSpPr>
          <p:cNvPr id="25" name="Title 1">
            <a:extLst>
              <a:ext uri="{FF2B5EF4-FFF2-40B4-BE49-F238E27FC236}">
                <a16:creationId xmlns:a16="http://schemas.microsoft.com/office/drawing/2014/main" id="{D9D798B8-0729-4937-890D-81ABF3656E7D}"/>
              </a:ext>
            </a:extLst>
          </p:cNvPr>
          <p:cNvSpPr>
            <a:spLocks noGrp="1"/>
          </p:cNvSpPr>
          <p:nvPr>
            <p:ph type="title" hasCustomPrompt="1"/>
          </p:nvPr>
        </p:nvSpPr>
        <p:spPr>
          <a:xfrm>
            <a:off x="804729" y="-14379"/>
            <a:ext cx="10547576" cy="974426"/>
          </a:xfrm>
          <a:ln>
            <a:noFill/>
          </a:ln>
        </p:spPr>
        <p:txBody>
          <a:bodyPr>
            <a:normAutofit/>
          </a:bodyPr>
          <a:lstStyle>
            <a:lvl1pPr>
              <a:defRPr/>
            </a:lvl1pPr>
          </a:lstStyle>
          <a:p>
            <a:r>
              <a:rPr lang="en-US" sz="3600" b="1" dirty="0">
                <a:solidFill>
                  <a:schemeClr val="accent1"/>
                </a:solidFill>
              </a:rPr>
              <a:t>Title goes here.</a:t>
            </a:r>
          </a:p>
        </p:txBody>
      </p:sp>
    </p:spTree>
    <p:extLst>
      <p:ext uri="{BB962C8B-B14F-4D97-AF65-F5344CB8AC3E}">
        <p14:creationId xmlns:p14="http://schemas.microsoft.com/office/powerpoint/2010/main" val="16586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2.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11.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2B651-B970-4840-BC88-2AD2109E4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962500-6480-4804-80FD-BB22ED86A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272138-15B4-45C4-B859-9F2ABBDD6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A529FCF-6B29-4C77-86F7-024D72B63B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FA1933-5B13-41E8-9812-E9479AC65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E18A1-5388-48D7-9BA0-F6425AA8662B}" type="slidenum">
              <a:rPr lang="en-US" smtClean="0"/>
              <a:t>‹#›</a:t>
            </a:fld>
            <a:endParaRPr lang="en-US" dirty="0"/>
          </a:p>
        </p:txBody>
      </p:sp>
    </p:spTree>
    <p:extLst>
      <p:ext uri="{BB962C8B-B14F-4D97-AF65-F5344CB8AC3E}">
        <p14:creationId xmlns:p14="http://schemas.microsoft.com/office/powerpoint/2010/main" val="180915058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 id="2147483659" r:id="rId5"/>
    <p:sldLayoutId id="2147483660" r:id="rId6"/>
    <p:sldLayoutId id="2147483653" r:id="rId7"/>
    <p:sldLayoutId id="2147483667" r:id="rId8"/>
    <p:sldLayoutId id="2147483666" r:id="rId9"/>
    <p:sldLayoutId id="2147483654" r:id="rId10"/>
    <p:sldLayoutId id="2147483661" r:id="rId11"/>
    <p:sldLayoutId id="2147483655" r:id="rId12"/>
    <p:sldLayoutId id="2147483656" r:id="rId13"/>
    <p:sldLayoutId id="2147483650" r:id="rId14"/>
    <p:sldLayoutId id="2147483657" r:id="rId15"/>
    <p:sldLayoutId id="2147483663" r:id="rId16"/>
    <p:sldLayoutId id="2147483664"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6"/>
            <a:ext cx="10515600" cy="83714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67B9"/>
                </a:solidFill>
              </a:defRPr>
            </a:lvl1pPr>
          </a:lstStyle>
          <a:p>
            <a:fld id="{50962B2C-5408-4DD0-B510-20F1A1D7988F}" type="slidenum">
              <a:rPr lang="en-US" smtClean="0"/>
              <a:pPr/>
              <a:t>‹#›</a:t>
            </a:fld>
            <a:endParaRPr lang="en-US"/>
          </a:p>
        </p:txBody>
      </p:sp>
      <p:sp>
        <p:nvSpPr>
          <p:cNvPr id="7" name="Freeform 5"/>
          <p:cNvSpPr>
            <a:spLocks/>
          </p:cNvSpPr>
          <p:nvPr/>
        </p:nvSpPr>
        <p:spPr bwMode="auto">
          <a:xfrm>
            <a:off x="438150" y="1402744"/>
            <a:ext cx="1007533" cy="243494"/>
          </a:xfrm>
          <a:custGeom>
            <a:avLst/>
            <a:gdLst>
              <a:gd name="T0" fmla="*/ 5642 w 5828"/>
              <a:gd name="T1" fmla="*/ 1405 h 1405"/>
              <a:gd name="T2" fmla="*/ 4933 w 5828"/>
              <a:gd name="T3" fmla="*/ 795 h 1405"/>
              <a:gd name="T4" fmla="*/ 4550 w 5828"/>
              <a:gd name="T5" fmla="*/ 383 h 1405"/>
              <a:gd name="T6" fmla="*/ 4168 w 5828"/>
              <a:gd name="T7" fmla="*/ 795 h 1405"/>
              <a:gd name="T8" fmla="*/ 3459 w 5828"/>
              <a:gd name="T9" fmla="*/ 1405 h 1405"/>
              <a:gd name="T10" fmla="*/ 2750 w 5828"/>
              <a:gd name="T11" fmla="*/ 795 h 1405"/>
              <a:gd name="T12" fmla="*/ 2368 w 5828"/>
              <a:gd name="T13" fmla="*/ 383 h 1405"/>
              <a:gd name="T14" fmla="*/ 1985 w 5828"/>
              <a:gd name="T15" fmla="*/ 795 h 1405"/>
              <a:gd name="T16" fmla="*/ 1277 w 5828"/>
              <a:gd name="T17" fmla="*/ 1405 h 1405"/>
              <a:gd name="T18" fmla="*/ 568 w 5828"/>
              <a:gd name="T19" fmla="*/ 795 h 1405"/>
              <a:gd name="T20" fmla="*/ 186 w 5828"/>
              <a:gd name="T21" fmla="*/ 383 h 1405"/>
              <a:gd name="T22" fmla="*/ 0 w 5828"/>
              <a:gd name="T23" fmla="*/ 192 h 1405"/>
              <a:gd name="T24" fmla="*/ 186 w 5828"/>
              <a:gd name="T25" fmla="*/ 0 h 1405"/>
              <a:gd name="T26" fmla="*/ 894 w 5828"/>
              <a:gd name="T27" fmla="*/ 610 h 1405"/>
              <a:gd name="T28" fmla="*/ 1277 w 5828"/>
              <a:gd name="T29" fmla="*/ 1022 h 1405"/>
              <a:gd name="T30" fmla="*/ 1659 w 5828"/>
              <a:gd name="T31" fmla="*/ 610 h 1405"/>
              <a:gd name="T32" fmla="*/ 2368 w 5828"/>
              <a:gd name="T33" fmla="*/ 0 h 1405"/>
              <a:gd name="T34" fmla="*/ 3076 w 5828"/>
              <a:gd name="T35" fmla="*/ 610 h 1405"/>
              <a:gd name="T36" fmla="*/ 3459 w 5828"/>
              <a:gd name="T37" fmla="*/ 1022 h 1405"/>
              <a:gd name="T38" fmla="*/ 3842 w 5828"/>
              <a:gd name="T39" fmla="*/ 610 h 1405"/>
              <a:gd name="T40" fmla="*/ 4550 w 5828"/>
              <a:gd name="T41" fmla="*/ 0 h 1405"/>
              <a:gd name="T42" fmla="*/ 5259 w 5828"/>
              <a:gd name="T43" fmla="*/ 610 h 1405"/>
              <a:gd name="T44" fmla="*/ 5642 w 5828"/>
              <a:gd name="T45" fmla="*/ 1022 h 1405"/>
              <a:gd name="T46" fmla="*/ 5828 w 5828"/>
              <a:gd name="T47" fmla="*/ 1214 h 1405"/>
              <a:gd name="T48" fmla="*/ 5642 w 5828"/>
              <a:gd name="T49" fmla="*/ 1405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8" h="1405">
                <a:moveTo>
                  <a:pt x="5642" y="1405"/>
                </a:moveTo>
                <a:cubicBezTo>
                  <a:pt x="5259" y="1405"/>
                  <a:pt x="5078" y="1067"/>
                  <a:pt x="4933" y="795"/>
                </a:cubicBezTo>
                <a:cubicBezTo>
                  <a:pt x="4796" y="539"/>
                  <a:pt x="4702" y="383"/>
                  <a:pt x="4550" y="383"/>
                </a:cubicBezTo>
                <a:cubicBezTo>
                  <a:pt x="4398" y="383"/>
                  <a:pt x="4304" y="539"/>
                  <a:pt x="4168" y="795"/>
                </a:cubicBezTo>
                <a:cubicBezTo>
                  <a:pt x="4022" y="1067"/>
                  <a:pt x="3842" y="1405"/>
                  <a:pt x="3459" y="1405"/>
                </a:cubicBezTo>
                <a:cubicBezTo>
                  <a:pt x="3076" y="1405"/>
                  <a:pt x="2896" y="1067"/>
                  <a:pt x="2750" y="795"/>
                </a:cubicBezTo>
                <a:cubicBezTo>
                  <a:pt x="2614" y="539"/>
                  <a:pt x="2520" y="383"/>
                  <a:pt x="2368" y="383"/>
                </a:cubicBezTo>
                <a:cubicBezTo>
                  <a:pt x="2216" y="383"/>
                  <a:pt x="2122" y="539"/>
                  <a:pt x="1985" y="795"/>
                </a:cubicBezTo>
                <a:cubicBezTo>
                  <a:pt x="1840" y="1067"/>
                  <a:pt x="1660" y="1405"/>
                  <a:pt x="1277" y="1405"/>
                </a:cubicBezTo>
                <a:cubicBezTo>
                  <a:pt x="894" y="1405"/>
                  <a:pt x="714" y="1067"/>
                  <a:pt x="568" y="795"/>
                </a:cubicBezTo>
                <a:cubicBezTo>
                  <a:pt x="432" y="539"/>
                  <a:pt x="338" y="383"/>
                  <a:pt x="186" y="383"/>
                </a:cubicBezTo>
                <a:cubicBezTo>
                  <a:pt x="83" y="383"/>
                  <a:pt x="0" y="297"/>
                  <a:pt x="0" y="192"/>
                </a:cubicBezTo>
                <a:cubicBezTo>
                  <a:pt x="0" y="86"/>
                  <a:pt x="83" y="0"/>
                  <a:pt x="186" y="0"/>
                </a:cubicBezTo>
                <a:cubicBezTo>
                  <a:pt x="569" y="0"/>
                  <a:pt x="749" y="338"/>
                  <a:pt x="894" y="610"/>
                </a:cubicBezTo>
                <a:cubicBezTo>
                  <a:pt x="1031" y="866"/>
                  <a:pt x="1125" y="1022"/>
                  <a:pt x="1277" y="1022"/>
                </a:cubicBezTo>
                <a:cubicBezTo>
                  <a:pt x="1429" y="1022"/>
                  <a:pt x="1523" y="866"/>
                  <a:pt x="1659" y="610"/>
                </a:cubicBezTo>
                <a:cubicBezTo>
                  <a:pt x="1805" y="338"/>
                  <a:pt x="1985" y="0"/>
                  <a:pt x="2368" y="0"/>
                </a:cubicBezTo>
                <a:cubicBezTo>
                  <a:pt x="2751" y="0"/>
                  <a:pt x="2931" y="338"/>
                  <a:pt x="3076" y="610"/>
                </a:cubicBezTo>
                <a:cubicBezTo>
                  <a:pt x="3213" y="866"/>
                  <a:pt x="3307" y="1022"/>
                  <a:pt x="3459" y="1022"/>
                </a:cubicBezTo>
                <a:cubicBezTo>
                  <a:pt x="3611" y="1022"/>
                  <a:pt x="3705" y="866"/>
                  <a:pt x="3842" y="610"/>
                </a:cubicBezTo>
                <a:cubicBezTo>
                  <a:pt x="3987" y="338"/>
                  <a:pt x="4168" y="0"/>
                  <a:pt x="4550" y="0"/>
                </a:cubicBezTo>
                <a:cubicBezTo>
                  <a:pt x="4933" y="0"/>
                  <a:pt x="5114" y="338"/>
                  <a:pt x="5259" y="610"/>
                </a:cubicBezTo>
                <a:cubicBezTo>
                  <a:pt x="5396" y="866"/>
                  <a:pt x="5490" y="1022"/>
                  <a:pt x="5642" y="1022"/>
                </a:cubicBezTo>
                <a:cubicBezTo>
                  <a:pt x="5745" y="1022"/>
                  <a:pt x="5828" y="1108"/>
                  <a:pt x="5828" y="1214"/>
                </a:cubicBezTo>
                <a:cubicBezTo>
                  <a:pt x="5828" y="1320"/>
                  <a:pt x="5745" y="1405"/>
                  <a:pt x="5642" y="1405"/>
                </a:cubicBezTo>
              </a:path>
            </a:pathLst>
          </a:custGeom>
          <a:solidFill>
            <a:srgbClr val="FFD100"/>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997359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Lst>
  <p:hf hdr="0" ftr="0" dt="0"/>
  <p:txStyles>
    <p:titleStyle>
      <a:lvl1pPr algn="l" defTabSz="914400" rtl="0" eaLnBrk="1" latinLnBrk="0" hangingPunct="1">
        <a:lnSpc>
          <a:spcPct val="90000"/>
        </a:lnSpc>
        <a:spcBef>
          <a:spcPct val="0"/>
        </a:spcBef>
        <a:buNone/>
        <a:defRPr sz="3600" b="1" kern="1200">
          <a:solidFill>
            <a:srgbClr val="0067B9"/>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Courier New" panose="02070309020205020404" pitchFamily="49" charset="0"/>
        <a:buChar char="o"/>
        <a:defRPr sz="2800" kern="1200">
          <a:solidFill>
            <a:srgbClr val="0067B9"/>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0067B9"/>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rgbClr val="0067B9"/>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
        <a:defRPr sz="1800" kern="1200">
          <a:solidFill>
            <a:srgbClr val="0067B9"/>
          </a:solidFill>
          <a:latin typeface="+mn-lt"/>
          <a:ea typeface="+mn-ea"/>
          <a:cs typeface="+mn-cs"/>
        </a:defRPr>
      </a:lvl4pPr>
      <a:lvl5pPr marL="2057400" indent="-228600" algn="l" defTabSz="914400" rtl="0" eaLnBrk="1" latinLnBrk="0" hangingPunct="1">
        <a:lnSpc>
          <a:spcPct val="100000"/>
        </a:lnSpc>
        <a:spcBef>
          <a:spcPts val="500"/>
        </a:spcBef>
        <a:buFont typeface="Wingdings" panose="05000000000000000000" pitchFamily="2" charset="2"/>
        <a:buChar char="§"/>
        <a:defRPr sz="1800" kern="1200">
          <a:solidFill>
            <a:srgbClr val="0067B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6.svg"/><Relationship Id="rId4" Type="http://schemas.openxmlformats.org/officeDocument/2006/relationships/diagramLayout" Target="../diagrams/layout2.xml"/><Relationship Id="rId9" Type="http://schemas.openxmlformats.org/officeDocument/2006/relationships/image" Target="../media/image35.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mailto:NCAPPS@hsri.org"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ncapps.acl.gov/"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NCAPPS@hsri.org" TargetMode="External"/><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hidden="1">
            <a:extLst>
              <a:ext uri="{FF2B5EF4-FFF2-40B4-BE49-F238E27FC236}">
                <a16:creationId xmlns:a16="http://schemas.microsoft.com/office/drawing/2014/main" id="{BC54E4B9-CE49-498C-860D-CC1A64B2F7D2}"/>
              </a:ext>
              <a:ext uri="{C183D7F6-B498-43B3-948B-1728B52AA6E4}">
                <adec:decorative xmlns:adec="http://schemas.microsoft.com/office/drawing/2017/decorative" val="1"/>
              </a:ext>
            </a:extLst>
          </p:cNvPr>
          <p:cNvCxnSpPr>
            <a:cxnSpLocks/>
          </p:cNvCxnSpPr>
          <p:nvPr/>
        </p:nvCxnSpPr>
        <p:spPr>
          <a:xfrm flipV="1">
            <a:off x="413484" y="744830"/>
            <a:ext cx="0" cy="219456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435EEBF-FF74-4A1D-9C51-AFA805E1D572}"/>
              </a:ext>
            </a:extLst>
          </p:cNvPr>
          <p:cNvSpPr>
            <a:spLocks noGrp="1"/>
          </p:cNvSpPr>
          <p:nvPr>
            <p:ph type="title"/>
          </p:nvPr>
        </p:nvSpPr>
        <p:spPr>
          <a:xfrm>
            <a:off x="628068" y="744830"/>
            <a:ext cx="6761559" cy="1490472"/>
          </a:xfrm>
        </p:spPr>
        <p:txBody>
          <a:bodyPr>
            <a:noAutofit/>
          </a:bodyPr>
          <a:lstStyle/>
          <a:p>
            <a:br>
              <a:rPr lang="en-US" sz="2400" dirty="0"/>
            </a:br>
            <a:r>
              <a:rPr lang="en-US" sz="2400" dirty="0"/>
              <a:t>“It’s up to us, what kind of life we want to live:” Promoting Meaningful Person-Centered Practices in Home and Community-Based Service Delivery</a:t>
            </a:r>
          </a:p>
        </p:txBody>
      </p:sp>
      <p:sp>
        <p:nvSpPr>
          <p:cNvPr id="7" name="Text Placeholder 6">
            <a:extLst>
              <a:ext uri="{FF2B5EF4-FFF2-40B4-BE49-F238E27FC236}">
                <a16:creationId xmlns:a16="http://schemas.microsoft.com/office/drawing/2014/main" id="{4A10DED1-DB1E-4044-A833-CB398A8FAD86}"/>
              </a:ext>
            </a:extLst>
          </p:cNvPr>
          <p:cNvSpPr>
            <a:spLocks noGrp="1"/>
          </p:cNvSpPr>
          <p:nvPr>
            <p:ph type="body" sz="quarter" idx="10"/>
          </p:nvPr>
        </p:nvSpPr>
        <p:spPr/>
        <p:txBody>
          <a:bodyPr/>
          <a:lstStyle/>
          <a:p>
            <a:r>
              <a:rPr lang="en-US" dirty="0"/>
              <a:t>September 22, 2022</a:t>
            </a:r>
          </a:p>
        </p:txBody>
      </p:sp>
      <p:pic>
        <p:nvPicPr>
          <p:cNvPr id="4" name="Picture 3" descr="Home and Community Based Services Rehabilitation Research and Training Center logo">
            <a:extLst>
              <a:ext uri="{FF2B5EF4-FFF2-40B4-BE49-F238E27FC236}">
                <a16:creationId xmlns:a16="http://schemas.microsoft.com/office/drawing/2014/main" id="{5B8AAF17-DE6C-7BAC-D4F4-7A09CF14B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776" y="5390707"/>
            <a:ext cx="3253640" cy="595423"/>
          </a:xfrm>
          <a:prstGeom prst="rect">
            <a:avLst/>
          </a:prstGeom>
        </p:spPr>
      </p:pic>
    </p:spTree>
    <p:extLst>
      <p:ext uri="{BB962C8B-B14F-4D97-AF65-F5344CB8AC3E}">
        <p14:creationId xmlns:p14="http://schemas.microsoft.com/office/powerpoint/2010/main" val="34977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F8E5-6227-4201-9DD8-D13E308CED74}"/>
              </a:ext>
            </a:extLst>
          </p:cNvPr>
          <p:cNvSpPr>
            <a:spLocks noGrp="1"/>
          </p:cNvSpPr>
          <p:nvPr>
            <p:ph type="title"/>
          </p:nvPr>
        </p:nvSpPr>
        <p:spPr/>
        <p:txBody>
          <a:bodyPr/>
          <a:lstStyle/>
          <a:p>
            <a:r>
              <a:rPr lang="en-US" dirty="0"/>
              <a:t>Background</a:t>
            </a:r>
          </a:p>
        </p:txBody>
      </p:sp>
      <p:sp>
        <p:nvSpPr>
          <p:cNvPr id="6" name="Content Placeholder 5">
            <a:extLst>
              <a:ext uri="{FF2B5EF4-FFF2-40B4-BE49-F238E27FC236}">
                <a16:creationId xmlns:a16="http://schemas.microsoft.com/office/drawing/2014/main" id="{A2DB2CDA-99F2-5F46-515B-68E798904935}"/>
              </a:ext>
            </a:extLst>
          </p:cNvPr>
          <p:cNvSpPr>
            <a:spLocks noGrp="1"/>
          </p:cNvSpPr>
          <p:nvPr>
            <p:ph idx="1"/>
          </p:nvPr>
        </p:nvSpPr>
        <p:spPr>
          <a:xfrm>
            <a:off x="838200" y="1825624"/>
            <a:ext cx="6682483" cy="4667249"/>
          </a:xfrm>
        </p:spPr>
        <p:txBody>
          <a:bodyPr>
            <a:normAutofit/>
          </a:bodyPr>
          <a:lstStyle/>
          <a:p>
            <a:pPr algn="l" rtl="0" fontAlgn="base">
              <a:buFont typeface="Arial" panose="020B0604020202020204" pitchFamily="34" charset="0"/>
              <a:buChar char="•"/>
            </a:pPr>
            <a:r>
              <a:rPr lang="en-US" b="0" i="0" u="none" strike="noStrike" dirty="0">
                <a:solidFill>
                  <a:srgbClr val="0067B9"/>
                </a:solidFill>
                <a:effectLst/>
                <a:latin typeface="Tahoma" panose="020B0604030504040204" pitchFamily="34" charset="0"/>
              </a:rPr>
              <a:t>Center for Rehabilitation Outcomes Research at Shirley Ryan AbilityLab receives five year grant (September 1, 2020 – August 31, 2025)</a:t>
            </a:r>
            <a:r>
              <a:rPr lang="en-US" b="0" i="0" dirty="0">
                <a:solidFill>
                  <a:srgbClr val="44546A"/>
                </a:solidFill>
                <a:effectLst/>
                <a:latin typeface="Tahoma" panose="020B0604030504040204" pitchFamily="34" charset="0"/>
              </a:rPr>
              <a:t>​</a:t>
            </a:r>
            <a:endParaRPr lang="en-US" b="0" i="0" dirty="0">
              <a:solidFill>
                <a:srgbClr val="44546A"/>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67B9"/>
                </a:solidFill>
                <a:effectLst/>
                <a:latin typeface="Tahoma" panose="020B0604030504040204" pitchFamily="34" charset="0"/>
              </a:rPr>
              <a:t>Funded by the National Institute on Disability, Independent Living and Rehabilitation Research (US Department of Health and Human Services)</a:t>
            </a:r>
            <a:r>
              <a:rPr lang="en-US" b="0" i="0" dirty="0">
                <a:solidFill>
                  <a:srgbClr val="44546A"/>
                </a:solidFill>
                <a:effectLst/>
                <a:latin typeface="Tahoma" panose="020B0604030504040204" pitchFamily="34" charset="0"/>
              </a:rPr>
              <a:t>​</a:t>
            </a:r>
            <a:endParaRPr lang="en-US" b="0" i="0" dirty="0">
              <a:solidFill>
                <a:srgbClr val="44546A"/>
              </a:solidFill>
              <a:effectLst/>
              <a:latin typeface="Arial" panose="020B0604020202020204" pitchFamily="34" charset="0"/>
            </a:endParaRPr>
          </a:p>
        </p:txBody>
      </p:sp>
      <p:pic>
        <p:nvPicPr>
          <p:cNvPr id="1028" name="Picture 4" descr="HHS, Health and Human Services Logo">
            <a:extLst>
              <a:ext uri="{FF2B5EF4-FFF2-40B4-BE49-F238E27FC236}">
                <a16:creationId xmlns:a16="http://schemas.microsoft.com/office/drawing/2014/main" id="{120970FE-BE94-7BD4-9E0C-39F38F757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044" y="136525"/>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CL, Administration for Community Living logo">
            <a:extLst>
              <a:ext uri="{FF2B5EF4-FFF2-40B4-BE49-F238E27FC236}">
                <a16:creationId xmlns:a16="http://schemas.microsoft.com/office/drawing/2014/main" id="{AE4CC0BA-A0D7-CA81-15B6-C5F678C0D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2606673"/>
            <a:ext cx="37338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IDILRR, National Institute on Disability, Independent Living, and Rehabilitation Research logo">
            <a:extLst>
              <a:ext uri="{FF2B5EF4-FFF2-40B4-BE49-F238E27FC236}">
                <a16:creationId xmlns:a16="http://schemas.microsoft.com/office/drawing/2014/main" id="{032B1BC0-22A4-77E0-E8D6-D57AC8AFF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2394" y="4289425"/>
            <a:ext cx="4114800" cy="20669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205302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8E77-D1AD-1986-82D1-C9A2E01FA14E}"/>
              </a:ext>
            </a:extLst>
          </p:cNvPr>
          <p:cNvSpPr>
            <a:spLocks noGrp="1"/>
          </p:cNvSpPr>
          <p:nvPr>
            <p:ph type="title"/>
          </p:nvPr>
        </p:nvSpPr>
        <p:spPr/>
        <p:txBody>
          <a:bodyPr>
            <a:normAutofit fontScale="90000"/>
          </a:bodyPr>
          <a:lstStyle/>
          <a:p>
            <a:r>
              <a:rPr lang="en-US" dirty="0"/>
              <a:t>Home and community-based services (HCBS)</a:t>
            </a:r>
          </a:p>
        </p:txBody>
      </p:sp>
      <p:sp>
        <p:nvSpPr>
          <p:cNvPr id="3" name="Content Placeholder 2">
            <a:extLst>
              <a:ext uri="{FF2B5EF4-FFF2-40B4-BE49-F238E27FC236}">
                <a16:creationId xmlns:a16="http://schemas.microsoft.com/office/drawing/2014/main" id="{E036CB8E-ED0B-67DD-CB62-D9374B313F78}"/>
              </a:ext>
            </a:extLst>
          </p:cNvPr>
          <p:cNvSpPr>
            <a:spLocks noGrp="1"/>
          </p:cNvSpPr>
          <p:nvPr>
            <p:ph sz="half" idx="1"/>
          </p:nvPr>
        </p:nvSpPr>
        <p:spPr/>
        <p:txBody>
          <a:bodyPr>
            <a:normAutofit fontScale="70000" lnSpcReduction="20000"/>
          </a:bodyPr>
          <a:lstStyle/>
          <a:p>
            <a:pPr marL="0" indent="0" algn="l" rtl="0" fontAlgn="base">
              <a:buNone/>
            </a:pPr>
            <a:r>
              <a:rPr lang="en-US" b="0" i="0" u="none" strike="noStrike">
                <a:solidFill>
                  <a:srgbClr val="0067B9"/>
                </a:solidFill>
                <a:effectLst/>
                <a:latin typeface="Tahoma" panose="020B0604030504040204" pitchFamily="34" charset="0"/>
              </a:rPr>
              <a:t>HCBS provide support for</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fontAlgn="base"/>
            <a:r>
              <a:rPr lang="en-US" b="0" i="0" u="none" strike="noStrike">
                <a:solidFill>
                  <a:srgbClr val="0067B9"/>
                </a:solidFill>
                <a:effectLst/>
                <a:latin typeface="Tahoma" panose="020B0604030504040204" pitchFamily="34" charset="0"/>
              </a:rPr>
              <a:t>Employment</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fontAlgn="base"/>
            <a:r>
              <a:rPr lang="en-US" b="0" i="0" u="none" strike="noStrike">
                <a:solidFill>
                  <a:srgbClr val="0067B9"/>
                </a:solidFill>
                <a:effectLst/>
                <a:latin typeface="Tahoma" panose="020B0604030504040204" pitchFamily="34" charset="0"/>
              </a:rPr>
              <a:t>Transportation</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fontAlgn="base"/>
            <a:r>
              <a:rPr lang="en-US" b="0" i="0" u="none" strike="noStrike">
                <a:solidFill>
                  <a:srgbClr val="0067B9"/>
                </a:solidFill>
                <a:effectLst/>
                <a:latin typeface="Tahoma" panose="020B0604030504040204" pitchFamily="34" charset="0"/>
              </a:rPr>
              <a:t>Homecare/home health</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lvl="1" fontAlgn="base"/>
            <a:r>
              <a:rPr lang="en-US" b="0" i="0" u="none" strike="noStrike">
                <a:solidFill>
                  <a:srgbClr val="0067B9"/>
                </a:solidFill>
                <a:effectLst/>
                <a:latin typeface="Tahoma" panose="020B0604030504040204" pitchFamily="34" charset="0"/>
              </a:rPr>
              <a:t>Medications</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lvl="1" fontAlgn="base"/>
            <a:r>
              <a:rPr lang="en-US" b="0" i="0" u="none" strike="noStrike">
                <a:solidFill>
                  <a:srgbClr val="0067B9"/>
                </a:solidFill>
                <a:effectLst/>
                <a:latin typeface="Tahoma" panose="020B0604030504040204" pitchFamily="34" charset="0"/>
              </a:rPr>
              <a:t>Housekeeping</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lvl="1" fontAlgn="base"/>
            <a:r>
              <a:rPr lang="en-US" b="0" i="0" u="none" strike="noStrike">
                <a:solidFill>
                  <a:srgbClr val="0067B9"/>
                </a:solidFill>
                <a:effectLst/>
                <a:latin typeface="Tahoma" panose="020B0604030504040204" pitchFamily="34" charset="0"/>
              </a:rPr>
              <a:t>In-home therapy (PT, OT, Speech, etc.)</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fontAlgn="base"/>
            <a:r>
              <a:rPr lang="en-US" b="0" i="0" u="none" strike="noStrike">
                <a:solidFill>
                  <a:srgbClr val="0067B9"/>
                </a:solidFill>
                <a:effectLst/>
                <a:latin typeface="Tahoma" panose="020B0604030504040204" pitchFamily="34" charset="0"/>
              </a:rPr>
              <a:t>Activities of daily living</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lvl="1" fontAlgn="base"/>
            <a:r>
              <a:rPr lang="en-US" b="0" i="0" u="none" strike="noStrike">
                <a:solidFill>
                  <a:srgbClr val="0067B9"/>
                </a:solidFill>
                <a:effectLst/>
                <a:latin typeface="Tahoma" panose="020B0604030504040204" pitchFamily="34" charset="0"/>
              </a:rPr>
              <a:t>Bathing, dressing, toileting</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lvl="1" fontAlgn="base"/>
            <a:r>
              <a:rPr lang="en-US" b="0" i="0" u="none" strike="noStrike">
                <a:solidFill>
                  <a:srgbClr val="0067B9"/>
                </a:solidFill>
                <a:effectLst/>
                <a:latin typeface="Tahoma" panose="020B0604030504040204" pitchFamily="34" charset="0"/>
              </a:rPr>
              <a:t>Cooking</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fontAlgn="base"/>
            <a:r>
              <a:rPr lang="en-US" b="0" i="0" u="none" strike="noStrike">
                <a:solidFill>
                  <a:srgbClr val="0067B9"/>
                </a:solidFill>
                <a:effectLst/>
                <a:latin typeface="Tahoma" panose="020B0604030504040204" pitchFamily="34" charset="0"/>
              </a:rPr>
              <a:t>Finances</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fontAlgn="base"/>
            <a:r>
              <a:rPr lang="en-US" b="0" i="0" u="none" strike="noStrike">
                <a:solidFill>
                  <a:srgbClr val="0067B9"/>
                </a:solidFill>
                <a:effectLst/>
                <a:latin typeface="Tahoma" panose="020B0604030504040204" pitchFamily="34" charset="0"/>
              </a:rPr>
              <a:t>Assistive Technology and Home Modifications</a:t>
            </a:r>
            <a:endParaRPr lang="en-US" b="0" i="0">
              <a:solidFill>
                <a:srgbClr val="44546A"/>
              </a:solidFill>
              <a:effectLst/>
              <a:latin typeface="Arial" panose="020B0604020202020204" pitchFamily="34" charset="0"/>
            </a:endParaRPr>
          </a:p>
          <a:p>
            <a:endParaRPr lang="en-US"/>
          </a:p>
        </p:txBody>
      </p:sp>
      <p:sp>
        <p:nvSpPr>
          <p:cNvPr id="5" name="Content Placeholder 4">
            <a:extLst>
              <a:ext uri="{FF2B5EF4-FFF2-40B4-BE49-F238E27FC236}">
                <a16:creationId xmlns:a16="http://schemas.microsoft.com/office/drawing/2014/main" id="{797BE8F7-5622-4D26-D3A9-521E90F45A68}"/>
              </a:ext>
            </a:extLst>
          </p:cNvPr>
          <p:cNvSpPr>
            <a:spLocks noGrp="1"/>
          </p:cNvSpPr>
          <p:nvPr>
            <p:ph sz="half" idx="2"/>
          </p:nvPr>
        </p:nvSpPr>
        <p:spPr/>
        <p:txBody>
          <a:bodyPr>
            <a:normAutofit/>
          </a:bodyPr>
          <a:lstStyle/>
          <a:p>
            <a:r>
              <a:rPr lang="en-US" sz="2400"/>
              <a:t> More than 4.7 million people received Medicaid-funded HCBS in 2018</a:t>
            </a:r>
          </a:p>
          <a:p>
            <a:r>
              <a:rPr lang="en-US" sz="2400"/>
              <a:t> Each state has its own system and decides which populations to offer HCBS waivers to</a:t>
            </a:r>
          </a:p>
        </p:txBody>
      </p:sp>
      <p:sp>
        <p:nvSpPr>
          <p:cNvPr id="4" name="Slide Number Placeholder 3">
            <a:extLst>
              <a:ext uri="{FF2B5EF4-FFF2-40B4-BE49-F238E27FC236}">
                <a16:creationId xmlns:a16="http://schemas.microsoft.com/office/drawing/2014/main" id="{19C6E772-DCBD-CF46-2150-D06CAFEE92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243747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HCBS workforce</a:t>
            </a:r>
          </a:p>
        </p:txBody>
      </p:sp>
      <p:sp>
        <p:nvSpPr>
          <p:cNvPr id="3" name="Content Placeholder 2"/>
          <p:cNvSpPr>
            <a:spLocks noGrp="1"/>
          </p:cNvSpPr>
          <p:nvPr>
            <p:ph idx="1"/>
          </p:nvPr>
        </p:nvSpPr>
        <p:spPr>
          <a:xfrm>
            <a:off x="838200" y="1825625"/>
            <a:ext cx="5249091" cy="4351338"/>
          </a:xfrm>
        </p:spPr>
        <p:txBody>
          <a:bodyPr vert="horz" lIns="91440" tIns="45720" rIns="91440" bIns="45720" rtlCol="0" anchor="t">
            <a:normAutofit lnSpcReduction="10000"/>
          </a:bodyPr>
          <a:lstStyle/>
          <a:p>
            <a:r>
              <a:rPr lang="en-US">
                <a:solidFill>
                  <a:srgbClr val="3B9EA7"/>
                </a:solidFill>
              </a:rPr>
              <a:t>Direct Care Workers</a:t>
            </a:r>
          </a:p>
          <a:p>
            <a:pPr lvl="2"/>
            <a:r>
              <a:rPr lang="en-US">
                <a:solidFill>
                  <a:srgbClr val="3B9EA7"/>
                </a:solidFill>
                <a:ea typeface="Tahoma"/>
                <a:cs typeface="Tahoma"/>
              </a:rPr>
              <a:t>Personal Care Workers, Home Health Aides, Nursing Assistants</a:t>
            </a:r>
          </a:p>
          <a:p>
            <a:pPr marL="340995" indent="-340995"/>
            <a:r>
              <a:rPr lang="en-US">
                <a:solidFill>
                  <a:srgbClr val="3B9EA7"/>
                </a:solidFill>
              </a:rPr>
              <a:t>PTs/OTs</a:t>
            </a:r>
            <a:endParaRPr lang="en-US">
              <a:solidFill>
                <a:srgbClr val="3B9EA7"/>
              </a:solidFill>
              <a:ea typeface="Tahoma"/>
              <a:cs typeface="Tahoma"/>
            </a:endParaRPr>
          </a:p>
          <a:p>
            <a:pPr marL="340995" indent="-340995"/>
            <a:r>
              <a:rPr lang="en-US">
                <a:solidFill>
                  <a:srgbClr val="3B9EA7"/>
                </a:solidFill>
              </a:rPr>
              <a:t>Behavioral Specialists</a:t>
            </a:r>
            <a:endParaRPr lang="en-US">
              <a:solidFill>
                <a:srgbClr val="3B9EA7"/>
              </a:solidFill>
              <a:ea typeface="Tahoma"/>
              <a:cs typeface="Tahoma"/>
            </a:endParaRPr>
          </a:p>
          <a:p>
            <a:pPr marL="340995" indent="-340995"/>
            <a:r>
              <a:rPr lang="en-US">
                <a:solidFill>
                  <a:srgbClr val="3B9EA7"/>
                </a:solidFill>
                <a:ea typeface="Tahoma"/>
                <a:cs typeface="Tahoma"/>
              </a:rPr>
              <a:t>Family members</a:t>
            </a:r>
          </a:p>
          <a:p>
            <a:pPr marL="340995" indent="-340995"/>
            <a:r>
              <a:rPr lang="en-US">
                <a:solidFill>
                  <a:srgbClr val="7030A0"/>
                </a:solidFill>
              </a:rPr>
              <a:t>Care Managers</a:t>
            </a:r>
            <a:endParaRPr lang="en-US">
              <a:solidFill>
                <a:srgbClr val="7030A0"/>
              </a:solidFill>
              <a:ea typeface="Tahoma"/>
              <a:cs typeface="Tahoma"/>
            </a:endParaRPr>
          </a:p>
          <a:p>
            <a:pPr marL="340995" indent="-340995"/>
            <a:r>
              <a:rPr lang="en-US">
                <a:solidFill>
                  <a:srgbClr val="7030A0"/>
                </a:solidFill>
              </a:rPr>
              <a:t>DCW supervisors</a:t>
            </a:r>
            <a:endParaRPr lang="en-US">
              <a:solidFill>
                <a:srgbClr val="7030A0"/>
              </a:solidFill>
              <a:ea typeface="Tahoma"/>
              <a:cs typeface="Tahoma"/>
            </a:endParaRPr>
          </a:p>
          <a:p>
            <a:pPr marL="340995" indent="-340995"/>
            <a:r>
              <a:rPr lang="en-US">
                <a:solidFill>
                  <a:srgbClr val="7030A0"/>
                </a:solidFill>
              </a:rPr>
              <a:t>State coordinators</a:t>
            </a:r>
            <a:endParaRPr lang="en-US">
              <a:solidFill>
                <a:srgbClr val="7030A0"/>
              </a:solidFill>
              <a:ea typeface="Tahoma"/>
              <a:cs typeface="Tahoma"/>
            </a:endParaRPr>
          </a:p>
        </p:txBody>
      </p:sp>
      <p:sp>
        <p:nvSpPr>
          <p:cNvPr id="10" name="Slide Number Placeholder 9"/>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graphicFrame>
        <p:nvGraphicFramePr>
          <p:cNvPr id="4" name="Diagram 3" descr="Illustration of the layers of the HCBS workforce, with the outermost layer illustrated by a purple circle labeled &quot;indirect supports&quot;, with a teal circle inside of that labeled &quot;direct supports&quot;, and a green circle at the very inside center labeled HCBS user."/>
          <p:cNvGraphicFramePr/>
          <p:nvPr>
            <p:extLst>
              <p:ext uri="{D42A27DB-BD31-4B8C-83A1-F6EECF244321}">
                <p14:modId xmlns:p14="http://schemas.microsoft.com/office/powerpoint/2010/main" val="3711567265"/>
              </p:ext>
            </p:extLst>
          </p:nvPr>
        </p:nvGraphicFramePr>
        <p:xfrm>
          <a:off x="5939244" y="1285724"/>
          <a:ext cx="5265783" cy="4583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934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D7AD-F27A-D632-C810-D12A286B318F}"/>
              </a:ext>
            </a:extLst>
          </p:cNvPr>
          <p:cNvSpPr>
            <a:spLocks noGrp="1"/>
          </p:cNvSpPr>
          <p:nvPr>
            <p:ph type="title"/>
          </p:nvPr>
        </p:nvSpPr>
        <p:spPr/>
        <p:txBody>
          <a:bodyPr/>
          <a:lstStyle/>
          <a:p>
            <a:r>
              <a:rPr lang="en-US"/>
              <a:t>Workforce Crisis</a:t>
            </a:r>
          </a:p>
        </p:txBody>
      </p:sp>
      <p:sp>
        <p:nvSpPr>
          <p:cNvPr id="3" name="Content Placeholder 2">
            <a:extLst>
              <a:ext uri="{FF2B5EF4-FFF2-40B4-BE49-F238E27FC236}">
                <a16:creationId xmlns:a16="http://schemas.microsoft.com/office/drawing/2014/main" id="{1DD7A7CB-E79B-78CA-16CA-4E60AB12A8BC}"/>
              </a:ext>
            </a:extLst>
          </p:cNvPr>
          <p:cNvSpPr>
            <a:spLocks noGrp="1"/>
          </p:cNvSpPr>
          <p:nvPr>
            <p:ph idx="1"/>
          </p:nvPr>
        </p:nvSpPr>
        <p:spPr/>
        <p:txBody>
          <a:bodyPr/>
          <a:lstStyle/>
          <a:p>
            <a:r>
              <a:rPr lang="en-US"/>
              <a:t> 2020 Staff Stability Survey: 43% turnover for DSPs</a:t>
            </a:r>
          </a:p>
          <a:p>
            <a:r>
              <a:rPr lang="en-US"/>
              <a:t> PHI National: From 2011 to 2021, there were almost 1.5 Million new direct care jobs added</a:t>
            </a:r>
          </a:p>
          <a:p>
            <a:r>
              <a:rPr lang="en-US"/>
              <a:t> PHI National: From 2020 to 2030, estimated 7.9 million total job openings in direct care</a:t>
            </a:r>
          </a:p>
        </p:txBody>
      </p:sp>
      <p:sp>
        <p:nvSpPr>
          <p:cNvPr id="4" name="Slide Number Placeholder 3">
            <a:extLst>
              <a:ext uri="{FF2B5EF4-FFF2-40B4-BE49-F238E27FC236}">
                <a16:creationId xmlns:a16="http://schemas.microsoft.com/office/drawing/2014/main" id="{E4DAD081-DBB0-2B0B-9852-461F5066C8E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378044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9AABEE-7439-076A-F14D-E2B4F8E64CAD}"/>
              </a:ext>
            </a:extLst>
          </p:cNvPr>
          <p:cNvSpPr>
            <a:spLocks noGrp="1"/>
          </p:cNvSpPr>
          <p:nvPr>
            <p:ph type="title"/>
          </p:nvPr>
        </p:nvSpPr>
        <p:spPr/>
        <p:txBody>
          <a:bodyPr/>
          <a:lstStyle/>
          <a:p>
            <a:r>
              <a:rPr lang="en-US"/>
              <a:t>Person-centered federal requirements</a:t>
            </a:r>
          </a:p>
        </p:txBody>
      </p:sp>
      <p:sp>
        <p:nvSpPr>
          <p:cNvPr id="7" name="Content Placeholder 6">
            <a:extLst>
              <a:ext uri="{FF2B5EF4-FFF2-40B4-BE49-F238E27FC236}">
                <a16:creationId xmlns:a16="http://schemas.microsoft.com/office/drawing/2014/main" id="{069A948F-5910-2F1D-776B-248EDCFFD680}"/>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a:solidFill>
                  <a:srgbClr val="0067B9"/>
                </a:solidFill>
                <a:effectLst/>
                <a:latin typeface="Tahoma" panose="020B0604030504040204" pitchFamily="34" charset="0"/>
              </a:rPr>
              <a:t>CMS HCBS Final Settings Rule (2014)</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lvl="1" fontAlgn="base"/>
            <a:r>
              <a:rPr lang="en-US" b="0" i="0" u="none" strike="noStrike">
                <a:solidFill>
                  <a:srgbClr val="0067B9"/>
                </a:solidFill>
                <a:effectLst/>
                <a:latin typeface="Tahoma" panose="020B0604030504040204" pitchFamily="34" charset="0"/>
              </a:rPr>
              <a:t>Requires every state to ensure that services meet minimum standards for integration, access to community life, choice, autonomy, and other important consumer protections</a:t>
            </a:r>
            <a:r>
              <a:rPr lang="en-US" b="0" i="0">
                <a:solidFill>
                  <a:srgbClr val="44546A"/>
                </a:solidFill>
                <a:effectLst/>
                <a:latin typeface="Tahoma" panose="020B0604030504040204" pitchFamily="34" charset="0"/>
              </a:rPr>
              <a:t>​</a:t>
            </a:r>
            <a:endParaRPr lang="en-US" b="0" i="0">
              <a:solidFill>
                <a:srgbClr val="44546A"/>
              </a:solidFill>
              <a:effectLst/>
              <a:latin typeface="Arial" panose="020B0604020202020204" pitchFamily="34" charset="0"/>
            </a:endParaRPr>
          </a:p>
          <a:p>
            <a:pPr lvl="1" fontAlgn="base"/>
            <a:r>
              <a:rPr lang="en-US" b="0" i="0" u="none" strike="noStrike">
                <a:solidFill>
                  <a:srgbClr val="0067B9"/>
                </a:solidFill>
                <a:effectLst/>
                <a:latin typeface="Tahoma" panose="020B0604030504040204" pitchFamily="34" charset="0"/>
              </a:rPr>
              <a:t>Person-centered planning</a:t>
            </a:r>
            <a:endParaRPr lang="en-US" b="0" i="0">
              <a:solidFill>
                <a:srgbClr val="44546A"/>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1639ABF-80AA-E06D-BC5F-17F9F529C37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411052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HCBS measurement &amp; service quality</a:t>
            </a:r>
          </a:p>
        </p:txBody>
      </p:sp>
      <p:sp>
        <p:nvSpPr>
          <p:cNvPr id="3" name="Content Placeholder 2"/>
          <p:cNvSpPr>
            <a:spLocks noGrp="1"/>
          </p:cNvSpPr>
          <p:nvPr>
            <p:ph idx="1"/>
          </p:nvPr>
        </p:nvSpPr>
        <p:spPr/>
        <p:txBody>
          <a:bodyPr>
            <a:normAutofit/>
          </a:bodyPr>
          <a:lstStyle/>
          <a:p>
            <a:r>
              <a:rPr lang="en-US"/>
              <a:t>NCI &amp; NCI-AD 2018 data</a:t>
            </a:r>
          </a:p>
          <a:p>
            <a:pPr marL="0" indent="0">
              <a:buNone/>
            </a:pPr>
            <a:endParaRPr lang="en-US"/>
          </a:p>
          <a:p>
            <a:pPr marL="457200" lvl="1" indent="0">
              <a:buNone/>
            </a:pPr>
            <a:endParaRPr lang="en-US"/>
          </a:p>
          <a:p>
            <a:pPr lvl="1"/>
            <a:endParaRPr lang="en-US"/>
          </a:p>
        </p:txBody>
      </p:sp>
      <p:sp>
        <p:nvSpPr>
          <p:cNvPr id="10" name="TextBox 9"/>
          <p:cNvSpPr txBox="1"/>
          <p:nvPr/>
        </p:nvSpPr>
        <p:spPr>
          <a:xfrm>
            <a:off x="1578429" y="2429243"/>
            <a:ext cx="15479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4546A"/>
                </a:solidFill>
                <a:effectLst/>
                <a:uLnTx/>
                <a:uFillTx/>
                <a:latin typeface="Tahoma"/>
                <a:ea typeface="+mn-ea"/>
                <a:cs typeface="+mn-cs"/>
              </a:rPr>
              <a:t>91%</a:t>
            </a:r>
          </a:p>
        </p:txBody>
      </p:sp>
      <p:sp>
        <p:nvSpPr>
          <p:cNvPr id="11" name="TextBox 10"/>
          <p:cNvSpPr txBox="1"/>
          <p:nvPr/>
        </p:nvSpPr>
        <p:spPr>
          <a:xfrm>
            <a:off x="5102106" y="2429243"/>
            <a:ext cx="15479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4546A"/>
                </a:solidFill>
                <a:effectLst/>
                <a:uLnTx/>
                <a:uFillTx/>
                <a:latin typeface="Tahoma"/>
                <a:ea typeface="+mn-ea"/>
                <a:cs typeface="+mn-cs"/>
              </a:rPr>
              <a:t>89%</a:t>
            </a:r>
          </a:p>
        </p:txBody>
      </p:sp>
      <p:sp>
        <p:nvSpPr>
          <p:cNvPr id="12" name="TextBox 11"/>
          <p:cNvSpPr txBox="1"/>
          <p:nvPr/>
        </p:nvSpPr>
        <p:spPr>
          <a:xfrm>
            <a:off x="8501720" y="2454901"/>
            <a:ext cx="15479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4546A"/>
                </a:solidFill>
                <a:effectLst/>
                <a:uLnTx/>
                <a:uFillTx/>
                <a:latin typeface="Tahoma"/>
                <a:ea typeface="+mn-ea"/>
                <a:cs typeface="+mn-cs"/>
              </a:rPr>
              <a:t>72%</a:t>
            </a:r>
          </a:p>
        </p:txBody>
      </p:sp>
      <p:sp>
        <p:nvSpPr>
          <p:cNvPr id="13" name="TextBox 12"/>
          <p:cNvSpPr txBox="1"/>
          <p:nvPr/>
        </p:nvSpPr>
        <p:spPr>
          <a:xfrm>
            <a:off x="665691" y="3137129"/>
            <a:ext cx="3100186"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546A"/>
                </a:solidFill>
                <a:effectLst/>
                <a:uLnTx/>
                <a:uFillTx/>
                <a:latin typeface="Tahoma"/>
                <a:ea typeface="+mn-ea"/>
                <a:cs typeface="+mn-cs"/>
              </a:rPr>
              <a:t>Services and supports are helping people have a good life</a:t>
            </a:r>
          </a:p>
        </p:txBody>
      </p:sp>
      <p:sp>
        <p:nvSpPr>
          <p:cNvPr id="14" name="TextBox 13"/>
          <p:cNvSpPr txBox="1"/>
          <p:nvPr/>
        </p:nvSpPr>
        <p:spPr>
          <a:xfrm>
            <a:off x="4282953" y="3137128"/>
            <a:ext cx="288253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546A"/>
                </a:solidFill>
                <a:effectLst/>
                <a:uLnTx/>
                <a:uFillTx/>
                <a:latin typeface="Tahoma"/>
                <a:ea typeface="+mn-ea"/>
                <a:cs typeface="+mn-cs"/>
              </a:rPr>
              <a:t>Staff have the right training to meet their needs</a:t>
            </a:r>
          </a:p>
        </p:txBody>
      </p:sp>
      <p:sp>
        <p:nvSpPr>
          <p:cNvPr id="15" name="TextBox 14"/>
          <p:cNvSpPr txBox="1"/>
          <p:nvPr/>
        </p:nvSpPr>
        <p:spPr>
          <a:xfrm>
            <a:off x="7682567" y="3162787"/>
            <a:ext cx="288253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546A"/>
                </a:solidFill>
                <a:effectLst/>
                <a:uLnTx/>
                <a:uFillTx/>
                <a:latin typeface="Tahoma"/>
                <a:ea typeface="+mn-ea"/>
                <a:cs typeface="+mn-cs"/>
              </a:rPr>
              <a:t>Services meet all their current needs and goals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237492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6336-AD97-4158-AA83-6338E5C4D7B9}"/>
              </a:ext>
            </a:extLst>
          </p:cNvPr>
          <p:cNvSpPr>
            <a:spLocks noGrp="1"/>
          </p:cNvSpPr>
          <p:nvPr>
            <p:ph type="title"/>
          </p:nvPr>
        </p:nvSpPr>
        <p:spPr/>
        <p:txBody>
          <a:bodyPr>
            <a:normAutofit fontScale="90000"/>
          </a:bodyPr>
          <a:lstStyle/>
          <a:p>
            <a:r>
              <a:rPr lang="en-US" b="1" i="0">
                <a:solidFill>
                  <a:srgbClr val="0067B9"/>
                </a:solidFill>
                <a:effectLst/>
                <a:latin typeface="Tahoma" panose="020B0604030504040204" pitchFamily="34" charset="0"/>
              </a:rPr>
              <a:t>Creating a skilled workforce of HCBS providers</a:t>
            </a:r>
            <a:endParaRPr lang="en-US"/>
          </a:p>
        </p:txBody>
      </p:sp>
      <p:sp>
        <p:nvSpPr>
          <p:cNvPr id="3" name="Content Placeholder 2">
            <a:extLst>
              <a:ext uri="{FF2B5EF4-FFF2-40B4-BE49-F238E27FC236}">
                <a16:creationId xmlns:a16="http://schemas.microsoft.com/office/drawing/2014/main" id="{209358D9-5829-4412-91D6-C7657B1063E0}"/>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a:solidFill>
                  <a:srgbClr val="0067B9"/>
                </a:solidFill>
                <a:effectLst/>
                <a:latin typeface="Tahoma"/>
                <a:ea typeface="Tahoma"/>
                <a:cs typeface="Tahoma"/>
              </a:rPr>
              <a:t>Goal: Identify specific service delivery skills for home and community-based services</a:t>
            </a:r>
            <a:r>
              <a:rPr lang="en-US" b="0" i="0">
                <a:solidFill>
                  <a:srgbClr val="44546A"/>
                </a:solidFill>
                <a:effectLst/>
                <a:latin typeface="Tahoma"/>
                <a:ea typeface="Tahoma"/>
                <a:cs typeface="Tahoma"/>
              </a:rPr>
              <a:t>​</a:t>
            </a:r>
          </a:p>
          <a:p>
            <a:pPr lvl="1" fontAlgn="base"/>
            <a:r>
              <a:rPr lang="en-US" b="0" i="0" u="none" strike="noStrike">
                <a:solidFill>
                  <a:srgbClr val="0067B9"/>
                </a:solidFill>
                <a:effectLst/>
                <a:latin typeface="Tahoma"/>
                <a:ea typeface="Tahoma"/>
                <a:cs typeface="Tahoma"/>
              </a:rPr>
              <a:t>Interview home and community-based service providers and </a:t>
            </a:r>
            <a:r>
              <a:rPr lang="en-US">
                <a:latin typeface="Tahoma"/>
                <a:ea typeface="Tahoma"/>
                <a:cs typeface="Tahoma"/>
              </a:rPr>
              <a:t>users</a:t>
            </a:r>
            <a:r>
              <a:rPr lang="en-US" b="0" i="0" u="none" strike="noStrike">
                <a:solidFill>
                  <a:srgbClr val="0067B9"/>
                </a:solidFill>
                <a:effectLst/>
                <a:latin typeface="Tahoma"/>
                <a:ea typeface="Tahoma"/>
                <a:cs typeface="Tahoma"/>
              </a:rPr>
              <a:t> about best practices and skills</a:t>
            </a:r>
            <a:r>
              <a:rPr lang="en-US" b="0" i="0">
                <a:solidFill>
                  <a:srgbClr val="44546A"/>
                </a:solidFill>
                <a:effectLst/>
                <a:latin typeface="Tahoma"/>
                <a:ea typeface="Tahoma"/>
                <a:cs typeface="Tahoma"/>
              </a:rPr>
              <a:t>​</a:t>
            </a:r>
          </a:p>
          <a:p>
            <a:pPr lvl="2"/>
            <a:r>
              <a:rPr lang="en-US">
                <a:ea typeface="+mn-lt"/>
                <a:cs typeface="+mn-lt"/>
              </a:rPr>
              <a:t> ~20 constituents across the field of HCBS measure development, coordination, and service delivery</a:t>
            </a:r>
            <a:endParaRPr lang="en-US">
              <a:ea typeface="Tahoma"/>
              <a:cs typeface="Tahoma"/>
            </a:endParaRPr>
          </a:p>
          <a:p>
            <a:pPr lvl="2"/>
            <a:r>
              <a:rPr lang="en-US">
                <a:ea typeface="Tahoma"/>
                <a:cs typeface="Tahoma"/>
              </a:rPr>
              <a:t> ~20 HCBS service participants</a:t>
            </a:r>
            <a:endParaRPr lang="en-US" b="0" i="0">
              <a:solidFill>
                <a:srgbClr val="44546A"/>
              </a:solidFill>
              <a:effectLst/>
              <a:latin typeface="Tahoma"/>
              <a:ea typeface="Tahoma"/>
              <a:cs typeface="Tahoma"/>
            </a:endParaRPr>
          </a:p>
          <a:p>
            <a:pPr lvl="1" fontAlgn="base"/>
            <a:r>
              <a:rPr lang="en-US" b="0" i="0" u="none" strike="noStrike">
                <a:solidFill>
                  <a:srgbClr val="0067B9"/>
                </a:solidFill>
                <a:effectLst/>
                <a:latin typeface="Tahoma"/>
                <a:ea typeface="Tahoma"/>
                <a:cs typeface="Tahoma"/>
              </a:rPr>
              <a:t>Conduct case studies within HCBS organizations examining person-centered practice delivery</a:t>
            </a:r>
            <a:endParaRPr lang="en-US" b="0" i="0">
              <a:solidFill>
                <a:srgbClr val="44546A"/>
              </a:solidFill>
              <a:effectLst/>
              <a:latin typeface="Tahoma"/>
              <a:ea typeface="Tahoma"/>
              <a:cs typeface="Tahoma"/>
            </a:endParaRPr>
          </a:p>
          <a:p>
            <a:endParaRPr lang="en-US">
              <a:cs typeface="Calibri"/>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251486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and sample strategies</a:t>
            </a:r>
          </a:p>
        </p:txBody>
      </p:sp>
      <p:sp>
        <p:nvSpPr>
          <p:cNvPr id="3" name="Content Placeholder 2"/>
          <p:cNvSpPr>
            <a:spLocks noGrp="1"/>
          </p:cNvSpPr>
          <p:nvPr>
            <p:ph sz="half" idx="1"/>
          </p:nvPr>
        </p:nvSpPr>
        <p:spPr>
          <a:xfrm>
            <a:off x="838200" y="1825625"/>
            <a:ext cx="9580417" cy="4334020"/>
          </a:xfrm>
        </p:spPr>
        <p:txBody>
          <a:bodyPr vert="horz" lIns="91440" tIns="45720" rIns="91440" bIns="45720" rtlCol="0" anchor="t">
            <a:normAutofit lnSpcReduction="10000"/>
          </a:bodyPr>
          <a:lstStyle/>
          <a:p>
            <a:r>
              <a:rPr lang="en-US">
                <a:ea typeface="Tahoma"/>
                <a:cs typeface="Tahoma"/>
              </a:rPr>
              <a:t> Quota sampling:</a:t>
            </a:r>
          </a:p>
          <a:p>
            <a:pPr lvl="1"/>
            <a:r>
              <a:rPr lang="en-US">
                <a:ea typeface="Tahoma"/>
                <a:cs typeface="Tahoma"/>
              </a:rPr>
              <a:t>Disability (Intellectual and developmental disability, mental health related disability, age related disability, physical disability)</a:t>
            </a:r>
          </a:p>
          <a:p>
            <a:pPr lvl="1"/>
            <a:r>
              <a:rPr lang="en-US">
                <a:ea typeface="Tahoma"/>
                <a:cs typeface="Tahoma"/>
              </a:rPr>
              <a:t>Race/ethnicity</a:t>
            </a:r>
          </a:p>
          <a:p>
            <a:pPr lvl="1"/>
            <a:r>
              <a:rPr lang="en-US">
                <a:ea typeface="Tahoma"/>
                <a:cs typeface="Tahoma"/>
              </a:rPr>
              <a:t>HCBS setting (Residential, day program, home care. Etc.)</a:t>
            </a:r>
          </a:p>
          <a:p>
            <a:pPr lvl="1"/>
            <a:r>
              <a:rPr lang="en-US">
                <a:ea typeface="Tahoma"/>
                <a:cs typeface="Tahoma"/>
              </a:rPr>
              <a:t>HCBS role (Policy leader, provider, recipient)</a:t>
            </a:r>
          </a:p>
          <a:p>
            <a:pPr lvl="1"/>
            <a:r>
              <a:rPr lang="en-US">
                <a:ea typeface="Tahoma"/>
                <a:cs typeface="Tahoma"/>
              </a:rPr>
              <a:t>State</a:t>
            </a:r>
          </a:p>
          <a:p>
            <a:r>
              <a:rPr lang="en-US">
                <a:ea typeface="Tahoma"/>
                <a:cs typeface="Tahoma"/>
              </a:rPr>
              <a:t> Recruitment:</a:t>
            </a:r>
          </a:p>
          <a:p>
            <a:pPr lvl="1"/>
            <a:r>
              <a:rPr lang="en-US">
                <a:ea typeface="Tahoma"/>
                <a:cs typeface="Tahoma"/>
              </a:rPr>
              <a:t>Advisory Council nominations</a:t>
            </a:r>
          </a:p>
          <a:p>
            <a:pPr lvl="1"/>
            <a:r>
              <a:rPr lang="en-US">
                <a:ea typeface="Tahoma"/>
                <a:cs typeface="Tahoma"/>
              </a:rPr>
              <a:t>Targeted recruitment to fill quota</a:t>
            </a:r>
          </a:p>
          <a:p>
            <a:pPr lvl="1"/>
            <a:endParaRPr lang="en-US">
              <a:ea typeface="Tahoma"/>
              <a:cs typeface="Tahoma"/>
            </a:endParaRPr>
          </a:p>
          <a:p>
            <a:pPr lvl="1"/>
            <a:endParaRPr lang="en-US">
              <a:ea typeface="Tahoma"/>
              <a:cs typeface="Tahoma"/>
            </a:endParaRPr>
          </a:p>
          <a:p>
            <a:pPr lvl="1"/>
            <a:endParaRPr lang="en-US">
              <a:ea typeface="Tahoma"/>
              <a:cs typeface="Tahoma"/>
            </a:endParaRPr>
          </a:p>
        </p:txBody>
      </p:sp>
      <p:sp>
        <p:nvSpPr>
          <p:cNvPr id="4" name="Slide Number Placeholder 3">
            <a:extLst>
              <a:ext uri="{FF2B5EF4-FFF2-40B4-BE49-F238E27FC236}">
                <a16:creationId xmlns:a16="http://schemas.microsoft.com/office/drawing/2014/main" id="{DAC07BD9-8278-3BA2-DDC6-BFE4E89E98A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177942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(as of 9-9-2022)</a:t>
            </a:r>
          </a:p>
        </p:txBody>
      </p:sp>
      <p:sp>
        <p:nvSpPr>
          <p:cNvPr id="3" name="Content Placeholder 2"/>
          <p:cNvSpPr>
            <a:spLocks noGrp="1"/>
          </p:cNvSpPr>
          <p:nvPr>
            <p:ph sz="half" idx="1"/>
          </p:nvPr>
        </p:nvSpPr>
        <p:spPr>
          <a:xfrm>
            <a:off x="838200" y="1825625"/>
            <a:ext cx="9580417" cy="4334020"/>
          </a:xfrm>
        </p:spPr>
        <p:txBody>
          <a:bodyPr vert="horz" lIns="91440" tIns="45720" rIns="91440" bIns="45720" rtlCol="0" anchor="t">
            <a:normAutofit/>
          </a:bodyPr>
          <a:lstStyle/>
          <a:p>
            <a:r>
              <a:rPr lang="en-US">
                <a:ea typeface="Tahoma"/>
                <a:cs typeface="Tahoma"/>
              </a:rPr>
              <a:t> 27 participants (12 HCBS providers, 15 HCBS users) with complete data</a:t>
            </a:r>
          </a:p>
          <a:p>
            <a:r>
              <a:rPr lang="en-US">
                <a:ea typeface="Tahoma"/>
                <a:cs typeface="Tahoma"/>
              </a:rPr>
              <a:t> 19 female, 5 male, 3 non-binary</a:t>
            </a:r>
          </a:p>
          <a:p>
            <a:r>
              <a:rPr lang="en-US">
                <a:ea typeface="Tahoma"/>
                <a:cs typeface="Tahoma"/>
              </a:rPr>
              <a:t> Average age</a:t>
            </a:r>
          </a:p>
          <a:p>
            <a:pPr lvl="1"/>
            <a:r>
              <a:rPr lang="en-US">
                <a:ea typeface="Tahoma"/>
                <a:cs typeface="Tahoma"/>
              </a:rPr>
              <a:t>Providers: 49</a:t>
            </a:r>
          </a:p>
          <a:p>
            <a:pPr lvl="1"/>
            <a:r>
              <a:rPr lang="en-US">
                <a:ea typeface="Tahoma"/>
                <a:cs typeface="Tahoma"/>
              </a:rPr>
              <a:t>Users: 44</a:t>
            </a:r>
          </a:p>
          <a:p>
            <a:pPr lvl="1"/>
            <a:endParaRPr lang="en-US">
              <a:ea typeface="Tahoma"/>
              <a:cs typeface="Tahoma"/>
            </a:endParaRPr>
          </a:p>
          <a:p>
            <a:pPr lvl="1"/>
            <a:endParaRPr lang="en-US">
              <a:ea typeface="Tahoma"/>
              <a:cs typeface="Tahoma"/>
            </a:endParaRPr>
          </a:p>
        </p:txBody>
      </p:sp>
      <p:sp>
        <p:nvSpPr>
          <p:cNvPr id="4" name="Slide Number Placeholder 3">
            <a:extLst>
              <a:ext uri="{FF2B5EF4-FFF2-40B4-BE49-F238E27FC236}">
                <a16:creationId xmlns:a16="http://schemas.microsoft.com/office/drawing/2014/main" id="{AD101410-A248-B0AF-4A39-DF09F880EB9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282214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68334-469C-39E2-F20C-526658D1F9AA}"/>
              </a:ext>
            </a:extLst>
          </p:cNvPr>
          <p:cNvSpPr>
            <a:spLocks noGrp="1"/>
          </p:cNvSpPr>
          <p:nvPr>
            <p:ph type="title"/>
          </p:nvPr>
        </p:nvSpPr>
        <p:spPr/>
        <p:txBody>
          <a:bodyPr/>
          <a:lstStyle/>
          <a:p>
            <a:r>
              <a:rPr lang="en-US" dirty="0"/>
              <a:t>Race/Ethnicity of participants</a:t>
            </a:r>
          </a:p>
        </p:txBody>
      </p:sp>
      <p:graphicFrame>
        <p:nvGraphicFramePr>
          <p:cNvPr id="7" name="Content Placeholder 6" descr="Graph of race/ethnicity participants with categories being Asian, Black, NH/PI, White, and AI/AN. &#10;&#10;These are then separated into two groups, HCBS User and HCBS Provider.&#10;&#10;The category HCBS User has 6.67% Asian users, 13.30% Black users, 6.67% NH/PI users, 60.00% White users, and 13.30% AI/AN users.&#10;(N = 15 Users)&#10;&#10;The category HCBS Provider has 15.40% Asian providers, 15.40% Black providers, and 69.20% White providers.&#10;(N=13 Providers)&#10;&#10;">
            <a:extLst>
              <a:ext uri="{FF2B5EF4-FFF2-40B4-BE49-F238E27FC236}">
                <a16:creationId xmlns:a16="http://schemas.microsoft.com/office/drawing/2014/main" id="{B8B9B720-C089-2E44-BCC6-F1EFD6F1CE70}"/>
              </a:ext>
              <a:ext uri="{147F2762-F138-4A5C-976F-8EAC2B608ADB}">
                <a16:predDERef xmlns:a16="http://schemas.microsoft.com/office/drawing/2014/main" pred="{8ECE4F42-3582-17B2-BBFB-A2FE19AD8633}"/>
              </a:ext>
            </a:extLst>
          </p:cNvPr>
          <p:cNvGraphicFramePr>
            <a:graphicFrameLocks noGrp="1"/>
          </p:cNvGraphicFramePr>
          <p:nvPr>
            <p:ph sz="half" idx="1"/>
            <p:extLst>
              <p:ext uri="{D42A27DB-BD31-4B8C-83A1-F6EECF244321}">
                <p14:modId xmlns:p14="http://schemas.microsoft.com/office/powerpoint/2010/main" val="261266839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descr="Second graph of race/ethnicity participants with categories non-Hispanic, prefer not to answer, and Hispanic.&#10;&#10;These categories are then separated into HCBS User and HCBS Provider.&#10;&#10;The graph for HCBS user has 73.30% Non-Hispanic users 13.30% of users who prefer not to answer, and 13.30% of users who are Hispanic.&#10;(N = 15 Users)&#10;&#10;The graph for HCBS Providers has 75.00% Non-Hispanic Providers, and 25.00% Hispanic Providers.&#10;(N=13 Providers)">
            <a:extLst>
              <a:ext uri="{FF2B5EF4-FFF2-40B4-BE49-F238E27FC236}">
                <a16:creationId xmlns:a16="http://schemas.microsoft.com/office/drawing/2014/main" id="{5109788C-ED60-41AB-8156-3DE0DCD510BA}"/>
              </a:ext>
              <a:ext uri="{147F2762-F138-4A5C-976F-8EAC2B608ADB}">
                <a16:predDERef xmlns:a16="http://schemas.microsoft.com/office/drawing/2014/main" pred="{B8B9B720-C089-2E44-BCC6-F1EFD6F1CE70}"/>
              </a:ext>
            </a:extLst>
          </p:cNvPr>
          <p:cNvGraphicFramePr>
            <a:graphicFrameLocks noGrp="1"/>
          </p:cNvGraphicFramePr>
          <p:nvPr>
            <p:ph sz="half" idx="2"/>
            <p:extLst>
              <p:ext uri="{D42A27DB-BD31-4B8C-83A1-F6EECF244321}">
                <p14:modId xmlns:p14="http://schemas.microsoft.com/office/powerpoint/2010/main" val="994577069"/>
              </p:ext>
            </p:extLst>
          </p:nvPr>
        </p:nvGraphicFramePr>
        <p:xfrm>
          <a:off x="6172199" y="1825625"/>
          <a:ext cx="5455693"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D7C7ED8-48DE-5B35-ED70-3AF388ECB09B}"/>
              </a:ext>
            </a:extLst>
          </p:cNvPr>
          <p:cNvSpPr txBox="1"/>
          <p:nvPr/>
        </p:nvSpPr>
        <p:spPr>
          <a:xfrm>
            <a:off x="5081117" y="6176963"/>
            <a:ext cx="47729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Tahoma"/>
                <a:cs typeface="Tahoma"/>
              </a:rPr>
              <a:t>N=15 Users, N=13 Providers</a:t>
            </a:r>
          </a:p>
        </p:txBody>
      </p:sp>
      <p:sp>
        <p:nvSpPr>
          <p:cNvPr id="4" name="Slide Number Placeholder 3">
            <a:extLst>
              <a:ext uri="{FF2B5EF4-FFF2-40B4-BE49-F238E27FC236}">
                <a16:creationId xmlns:a16="http://schemas.microsoft.com/office/drawing/2014/main" id="{EA77AE52-823E-343E-08FA-D9EAAD294D4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122600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CECC7E9-2E10-4A47-828C-F26500C35585}"/>
              </a:ext>
            </a:extLst>
          </p:cNvPr>
          <p:cNvSpPr>
            <a:spLocks noGrp="1"/>
          </p:cNvSpPr>
          <p:nvPr>
            <p:ph type="title"/>
          </p:nvPr>
        </p:nvSpPr>
        <p:spPr/>
        <p:txBody>
          <a:bodyPr/>
          <a:lstStyle/>
          <a:p>
            <a:r>
              <a:rPr lang="en-US" dirty="0"/>
              <a:t>Welcome to Today’s Webinar</a:t>
            </a:r>
          </a:p>
        </p:txBody>
      </p:sp>
      <p:pic>
        <p:nvPicPr>
          <p:cNvPr id="95" name="Picture Placeholder 94" descr="Photo of Bevin Croft">
            <a:extLst>
              <a:ext uri="{FF2B5EF4-FFF2-40B4-BE49-F238E27FC236}">
                <a16:creationId xmlns:a16="http://schemas.microsoft.com/office/drawing/2014/main" id="{14642033-07B8-4C37-B2D1-CF463E56D4D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a:xfrm>
            <a:off x="804729" y="1516394"/>
            <a:ext cx="2478024" cy="2478024"/>
          </a:xfrm>
        </p:spPr>
      </p:pic>
      <p:sp>
        <p:nvSpPr>
          <p:cNvPr id="75" name="Text Placeholder 74">
            <a:extLst>
              <a:ext uri="{FF2B5EF4-FFF2-40B4-BE49-F238E27FC236}">
                <a16:creationId xmlns:a16="http://schemas.microsoft.com/office/drawing/2014/main" id="{7269483D-5C8B-4D74-AC7C-4FADFC73BAC9}"/>
              </a:ext>
            </a:extLst>
          </p:cNvPr>
          <p:cNvSpPr>
            <a:spLocks noGrp="1"/>
          </p:cNvSpPr>
          <p:nvPr>
            <p:ph type="body" sz="quarter" idx="15"/>
          </p:nvPr>
        </p:nvSpPr>
        <p:spPr>
          <a:xfrm>
            <a:off x="746757" y="4273285"/>
            <a:ext cx="2478024" cy="644533"/>
          </a:xfrm>
        </p:spPr>
        <p:txBody>
          <a:bodyPr/>
          <a:lstStyle/>
          <a:p>
            <a:r>
              <a:rPr lang="en-US" dirty="0"/>
              <a:t>Bevin Croft</a:t>
            </a:r>
          </a:p>
        </p:txBody>
      </p:sp>
      <p:sp>
        <p:nvSpPr>
          <p:cNvPr id="76" name="Text Placeholder 75">
            <a:extLst>
              <a:ext uri="{FF2B5EF4-FFF2-40B4-BE49-F238E27FC236}">
                <a16:creationId xmlns:a16="http://schemas.microsoft.com/office/drawing/2014/main" id="{09F7FEC2-3DCA-46B6-BED0-F114D2B9CF6F}"/>
              </a:ext>
            </a:extLst>
          </p:cNvPr>
          <p:cNvSpPr>
            <a:spLocks noGrp="1"/>
          </p:cNvSpPr>
          <p:nvPr>
            <p:ph type="body" sz="quarter" idx="16"/>
          </p:nvPr>
        </p:nvSpPr>
        <p:spPr/>
        <p:txBody>
          <a:bodyPr/>
          <a:lstStyle/>
          <a:p>
            <a:r>
              <a:rPr lang="en-US" dirty="0"/>
              <a:t>bcroft@hsri.org</a:t>
            </a:r>
          </a:p>
        </p:txBody>
      </p:sp>
      <p:sp>
        <p:nvSpPr>
          <p:cNvPr id="74" name="Text Placeholder 73">
            <a:extLst>
              <a:ext uri="{FF2B5EF4-FFF2-40B4-BE49-F238E27FC236}">
                <a16:creationId xmlns:a16="http://schemas.microsoft.com/office/drawing/2014/main" id="{CE7C5AFB-3F20-4BB1-9D28-7CCD51AFBB14}"/>
              </a:ext>
            </a:extLst>
          </p:cNvPr>
          <p:cNvSpPr>
            <a:spLocks noGrp="1"/>
          </p:cNvSpPr>
          <p:nvPr>
            <p:ph type="body" sz="quarter" idx="14"/>
          </p:nvPr>
        </p:nvSpPr>
        <p:spPr/>
        <p:txBody>
          <a:bodyPr/>
          <a:lstStyle/>
          <a:p>
            <a:r>
              <a:rPr lang="en-US" dirty="0"/>
              <a:t>NCAPPS Co-Director </a:t>
            </a:r>
            <a:br>
              <a:rPr lang="en-US" dirty="0"/>
            </a:br>
            <a:r>
              <a:rPr lang="en-US" dirty="0"/>
              <a:t>at HSRI</a:t>
            </a:r>
          </a:p>
        </p:txBody>
      </p:sp>
      <p:pic>
        <p:nvPicPr>
          <p:cNvPr id="87" name="Picture Placeholder 86" descr="Image of Lindsay DuBois, project manager at the Center for Rehabilitation Outcomes Research (CROR). A white woman with dark blonde hair, wearing a navy cardigan with a navy and white striped shirt underneath. She is sitting in front of a red, tan, and black colored brick wall.">
            <a:extLst>
              <a:ext uri="{FF2B5EF4-FFF2-40B4-BE49-F238E27FC236}">
                <a16:creationId xmlns:a16="http://schemas.microsoft.com/office/drawing/2014/main" id="{23AF912D-D160-4749-B9E6-42984DCC8D00}"/>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p:blipFill>
        <p:spPr>
          <a:xfrm>
            <a:off x="3479733" y="1533050"/>
            <a:ext cx="2478024" cy="2478024"/>
          </a:xfrm>
        </p:spPr>
      </p:pic>
      <p:sp>
        <p:nvSpPr>
          <p:cNvPr id="78" name="Text Placeholder 77">
            <a:extLst>
              <a:ext uri="{FF2B5EF4-FFF2-40B4-BE49-F238E27FC236}">
                <a16:creationId xmlns:a16="http://schemas.microsoft.com/office/drawing/2014/main" id="{D68F4CEE-1FB8-4D7A-AD7B-ACC9D1011420}"/>
              </a:ext>
            </a:extLst>
          </p:cNvPr>
          <p:cNvSpPr>
            <a:spLocks noGrp="1"/>
          </p:cNvSpPr>
          <p:nvPr>
            <p:ph type="body" sz="quarter" idx="18"/>
          </p:nvPr>
        </p:nvSpPr>
        <p:spPr/>
        <p:txBody>
          <a:bodyPr/>
          <a:lstStyle/>
          <a:p>
            <a:r>
              <a:rPr lang="en-US" dirty="0"/>
              <a:t>Lindsay DuBois</a:t>
            </a:r>
          </a:p>
        </p:txBody>
      </p:sp>
      <p:sp>
        <p:nvSpPr>
          <p:cNvPr id="79" name="Text Placeholder 78">
            <a:extLst>
              <a:ext uri="{FF2B5EF4-FFF2-40B4-BE49-F238E27FC236}">
                <a16:creationId xmlns:a16="http://schemas.microsoft.com/office/drawing/2014/main" id="{27542A95-9610-4978-A859-02B758658375}"/>
              </a:ext>
            </a:extLst>
          </p:cNvPr>
          <p:cNvSpPr>
            <a:spLocks noGrp="1"/>
          </p:cNvSpPr>
          <p:nvPr>
            <p:ph type="body" sz="quarter" idx="19"/>
          </p:nvPr>
        </p:nvSpPr>
        <p:spPr/>
        <p:txBody>
          <a:bodyPr/>
          <a:lstStyle/>
          <a:p>
            <a:r>
              <a:rPr lang="en-US" dirty="0"/>
              <a:t>ldubois@sralab.org</a:t>
            </a:r>
          </a:p>
        </p:txBody>
      </p:sp>
      <p:sp>
        <p:nvSpPr>
          <p:cNvPr id="77" name="Text Placeholder 76">
            <a:extLst>
              <a:ext uri="{FF2B5EF4-FFF2-40B4-BE49-F238E27FC236}">
                <a16:creationId xmlns:a16="http://schemas.microsoft.com/office/drawing/2014/main" id="{9D0E44DC-F161-44BE-8905-335022F5150B}"/>
              </a:ext>
            </a:extLst>
          </p:cNvPr>
          <p:cNvSpPr>
            <a:spLocks noGrp="1"/>
          </p:cNvSpPr>
          <p:nvPr>
            <p:ph type="body" sz="quarter" idx="17"/>
          </p:nvPr>
        </p:nvSpPr>
        <p:spPr/>
        <p:txBody>
          <a:bodyPr/>
          <a:lstStyle/>
          <a:p>
            <a:r>
              <a:rPr lang="en-US" dirty="0"/>
              <a:t>Project Manager</a:t>
            </a:r>
          </a:p>
        </p:txBody>
      </p:sp>
      <p:sp>
        <p:nvSpPr>
          <p:cNvPr id="2" name="Text Placeholder 1">
            <a:extLst>
              <a:ext uri="{FF2B5EF4-FFF2-40B4-BE49-F238E27FC236}">
                <a16:creationId xmlns:a16="http://schemas.microsoft.com/office/drawing/2014/main" id="{3E762BF3-1C29-4475-BC23-5A27660B083F}"/>
              </a:ext>
            </a:extLst>
          </p:cNvPr>
          <p:cNvSpPr>
            <a:spLocks noGrp="1"/>
          </p:cNvSpPr>
          <p:nvPr>
            <p:ph type="body" sz="quarter" idx="29"/>
          </p:nvPr>
        </p:nvSpPr>
        <p:spPr/>
        <p:txBody>
          <a:bodyPr lIns="182880" rIns="182880">
            <a:normAutofit fontScale="92500" lnSpcReduction="20000"/>
          </a:bodyPr>
          <a:lstStyle/>
          <a:p>
            <a:pPr marL="0" indent="0">
              <a:buNone/>
            </a:pPr>
            <a:r>
              <a:rPr lang="en-US" sz="2300" dirty="0"/>
              <a:t>Thank you for joining us to learn about rights, choice, and control and how these critical elements can be improved and fully integrated into service delivery practices. </a:t>
            </a:r>
          </a:p>
          <a:p>
            <a:pPr marL="0" indent="0">
              <a:buNone/>
            </a:pPr>
            <a:r>
              <a:rPr lang="en-US" sz="2300" dirty="0"/>
              <a:t>Today’s webinar is co-sponsored by the National Center on Advancing Person-Centered Practices and Systems (NCAPPS) and the Center for Rehabilitation Outcomes Research (CROR).</a:t>
            </a:r>
          </a:p>
          <a:p>
            <a:pPr marL="0" indent="0">
              <a:buNone/>
            </a:pPr>
            <a:r>
              <a:rPr lang="en-US" sz="2300" dirty="0"/>
              <a:t>NCAPPS is funded by the Administration for Community Living (ACL) and Centers for Medicare &amp; Medicaid Services (CMS). </a:t>
            </a:r>
          </a:p>
          <a:p>
            <a:pPr marL="0" indent="0">
              <a:buNone/>
            </a:pPr>
            <a:r>
              <a:rPr lang="en-US" sz="2300" dirty="0"/>
              <a:t>Any personal opinions shared during the presentation are not the opinions of CMS or ACL.</a:t>
            </a:r>
          </a:p>
          <a:p>
            <a:pPr marL="0" indent="0">
              <a:buNone/>
            </a:pPr>
            <a:r>
              <a:rPr lang="en-US" sz="2300" dirty="0"/>
              <a:t>NCAPPS webinars are free and open to the public. </a:t>
            </a:r>
          </a:p>
          <a:p>
            <a:pPr marL="0" indent="0">
              <a:buNone/>
            </a:pPr>
            <a:endParaRPr lang="en-US" sz="2300" dirty="0"/>
          </a:p>
        </p:txBody>
      </p:sp>
      <p:sp>
        <p:nvSpPr>
          <p:cNvPr id="7" name="Slide Number Placeholder 6">
            <a:extLst>
              <a:ext uri="{FF2B5EF4-FFF2-40B4-BE49-F238E27FC236}">
                <a16:creationId xmlns:a16="http://schemas.microsoft.com/office/drawing/2014/main" id="{C27715FE-0F22-4662-B9A1-A5B4F1FFBC92}"/>
              </a:ext>
            </a:extLst>
          </p:cNvPr>
          <p:cNvSpPr>
            <a:spLocks noGrp="1"/>
          </p:cNvSpPr>
          <p:nvPr>
            <p:ph type="sldNum" sz="quarter" idx="28"/>
          </p:nvPr>
        </p:nvSpPr>
        <p:spPr/>
        <p:txBody>
          <a:bodyPr/>
          <a:lstStyle/>
          <a:p>
            <a:fld id="{A39E18A1-5388-48D7-9BA0-F6425AA8662B}" type="slidenum">
              <a:rPr lang="en-US" smtClean="0"/>
              <a:pPr/>
              <a:t>2</a:t>
            </a:fld>
            <a:endParaRPr lang="en-US" dirty="0"/>
          </a:p>
        </p:txBody>
      </p:sp>
    </p:spTree>
    <p:extLst>
      <p:ext uri="{BB962C8B-B14F-4D97-AF65-F5344CB8AC3E}">
        <p14:creationId xmlns:p14="http://schemas.microsoft.com/office/powerpoint/2010/main" val="390737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EA514-FC33-12AD-CCB1-4FA974AA77A2}"/>
              </a:ext>
            </a:extLst>
          </p:cNvPr>
          <p:cNvSpPr>
            <a:spLocks noGrp="1"/>
          </p:cNvSpPr>
          <p:nvPr>
            <p:ph type="title"/>
          </p:nvPr>
        </p:nvSpPr>
        <p:spPr/>
        <p:txBody>
          <a:bodyPr/>
          <a:lstStyle/>
          <a:p>
            <a:r>
              <a:rPr lang="en-US" dirty="0"/>
              <a:t>Disability status</a:t>
            </a:r>
          </a:p>
        </p:txBody>
      </p:sp>
      <p:graphicFrame>
        <p:nvGraphicFramePr>
          <p:cNvPr id="11" name="Content Placeholder 10" descr="Graph illustrating disability status with categories of Mental Health Disability, Intellectual/Developmental Disability, and Physical Disability.&#10;&#10;N = 15 users&#10;&#10;Mental Health disability is 11%&#10;&#10;Intellectual/Developmental disability is 37%&#10;&#10;Physical Disability is 53%">
            <a:extLst>
              <a:ext uri="{FF2B5EF4-FFF2-40B4-BE49-F238E27FC236}">
                <a16:creationId xmlns:a16="http://schemas.microsoft.com/office/drawing/2014/main" id="{65F8FB8D-CEA2-550C-A74D-B915D319FED6}"/>
              </a:ext>
            </a:extLst>
          </p:cNvPr>
          <p:cNvGraphicFramePr>
            <a:graphicFrameLocks noGrp="1"/>
          </p:cNvGraphicFramePr>
          <p:nvPr>
            <p:ph idx="1"/>
            <p:extLst>
              <p:ext uri="{D42A27DB-BD31-4B8C-83A1-F6EECF244321}">
                <p14:modId xmlns:p14="http://schemas.microsoft.com/office/powerpoint/2010/main" val="274192666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8597CEC-F3B0-4E95-595D-4828317CD6E0}"/>
              </a:ext>
            </a:extLst>
          </p:cNvPr>
          <p:cNvSpPr txBox="1"/>
          <p:nvPr/>
        </p:nvSpPr>
        <p:spPr>
          <a:xfrm>
            <a:off x="5508500" y="6308208"/>
            <a:ext cx="47729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Tahoma"/>
                <a:cs typeface="Tahoma"/>
              </a:rPr>
              <a:t>N=15 Users</a:t>
            </a:r>
          </a:p>
        </p:txBody>
      </p:sp>
      <p:sp>
        <p:nvSpPr>
          <p:cNvPr id="4" name="Slide Number Placeholder 3">
            <a:extLst>
              <a:ext uri="{FF2B5EF4-FFF2-40B4-BE49-F238E27FC236}">
                <a16:creationId xmlns:a16="http://schemas.microsoft.com/office/drawing/2014/main" id="{C8C8B50E-FA7D-3259-6CEC-CC3A213D186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2714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7E1D-E875-2746-6FDB-705B793B7014}"/>
              </a:ext>
            </a:extLst>
          </p:cNvPr>
          <p:cNvSpPr>
            <a:spLocks noGrp="1"/>
          </p:cNvSpPr>
          <p:nvPr>
            <p:ph type="title"/>
          </p:nvPr>
        </p:nvSpPr>
        <p:spPr/>
        <p:txBody>
          <a:bodyPr/>
          <a:lstStyle/>
          <a:p>
            <a:r>
              <a:rPr lang="en-US" dirty="0"/>
              <a:t>HCBS Provider Years of Experience</a:t>
            </a:r>
          </a:p>
        </p:txBody>
      </p:sp>
      <p:graphicFrame>
        <p:nvGraphicFramePr>
          <p:cNvPr id="7" name="Content Placeholder 6" descr="Diagram of HCBS provider years of experience with &quot;N&quot; = 12 providers.&#10;&#10;Providers with 20+ years of experience is 41.67%.&#10;&#10;Providers with 15-19 years, 10-14 years, aand 5-9 years of experience is roughly 16.67%.&#10;&#10;Providers with 1-4 years of experience is 8.33%.">
            <a:extLst>
              <a:ext uri="{FF2B5EF4-FFF2-40B4-BE49-F238E27FC236}">
                <a16:creationId xmlns:a16="http://schemas.microsoft.com/office/drawing/2014/main" id="{8ECE4F42-3582-17B2-BBFB-A2FE19AD8633}"/>
              </a:ext>
              <a:ext uri="{147F2762-F138-4A5C-976F-8EAC2B608ADB}">
                <a16:predDERef xmlns:a16="http://schemas.microsoft.com/office/drawing/2014/main" pred="{17CCA07A-9E83-765B-7D4F-8C9FF66AB0AE}"/>
              </a:ext>
            </a:extLst>
          </p:cNvPr>
          <p:cNvGraphicFramePr>
            <a:graphicFrameLocks noGrp="1"/>
          </p:cNvGraphicFramePr>
          <p:nvPr>
            <p:ph idx="1"/>
            <p:extLst>
              <p:ext uri="{D42A27DB-BD31-4B8C-83A1-F6EECF244321}">
                <p14:modId xmlns:p14="http://schemas.microsoft.com/office/powerpoint/2010/main" val="195979677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a:extLst>
              <a:ext uri="{FF2B5EF4-FFF2-40B4-BE49-F238E27FC236}">
                <a16:creationId xmlns:a16="http://schemas.microsoft.com/office/drawing/2014/main" id="{F7C00418-A011-03B8-8DE7-33514A0EDFDF}"/>
              </a:ext>
            </a:extLst>
          </p:cNvPr>
          <p:cNvSpPr txBox="1"/>
          <p:nvPr/>
        </p:nvSpPr>
        <p:spPr>
          <a:xfrm>
            <a:off x="5209233" y="6176963"/>
            <a:ext cx="477296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Tahoma"/>
                <a:cs typeface="Tahoma"/>
              </a:rPr>
              <a:t>N=12 Providers</a:t>
            </a:r>
          </a:p>
        </p:txBody>
      </p:sp>
      <p:sp>
        <p:nvSpPr>
          <p:cNvPr id="4" name="Slide Number Placeholder 3">
            <a:extLst>
              <a:ext uri="{FF2B5EF4-FFF2-40B4-BE49-F238E27FC236}">
                <a16:creationId xmlns:a16="http://schemas.microsoft.com/office/drawing/2014/main" id="{FB4EFFE2-BFC9-3999-6251-2528D2AA04C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234679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findings</a:t>
            </a:r>
          </a:p>
        </p:txBody>
      </p:sp>
      <p:sp>
        <p:nvSpPr>
          <p:cNvPr id="3" name="Content Placeholder 2"/>
          <p:cNvSpPr>
            <a:spLocks noGrp="1"/>
          </p:cNvSpPr>
          <p:nvPr>
            <p:ph sz="half" idx="1"/>
          </p:nvPr>
        </p:nvSpPr>
        <p:spPr>
          <a:xfrm>
            <a:off x="838200" y="1825625"/>
            <a:ext cx="9580417" cy="4334020"/>
          </a:xfrm>
        </p:spPr>
        <p:txBody>
          <a:bodyPr vert="horz" lIns="91440" tIns="45720" rIns="91440" bIns="45720" rtlCol="0" anchor="t">
            <a:normAutofit/>
          </a:bodyPr>
          <a:lstStyle/>
          <a:p>
            <a:r>
              <a:rPr lang="en-US">
                <a:ea typeface="Tahoma"/>
                <a:cs typeface="Tahoma"/>
              </a:rPr>
              <a:t> Competencies of person-centered practices in HCBS</a:t>
            </a:r>
          </a:p>
          <a:p>
            <a:r>
              <a:rPr lang="en-US">
                <a:ea typeface="Tahoma"/>
                <a:cs typeface="Tahoma"/>
              </a:rPr>
              <a:t> Organization and training</a:t>
            </a:r>
          </a:p>
          <a:p>
            <a:r>
              <a:rPr lang="en-US">
                <a:ea typeface="Tahoma"/>
                <a:cs typeface="Tahoma"/>
              </a:rPr>
              <a:t> COVID-19 considerations</a:t>
            </a:r>
          </a:p>
          <a:p>
            <a:pPr marL="457200" lvl="1" indent="0">
              <a:buNone/>
            </a:pPr>
            <a:endParaRPr lang="en-US">
              <a:ea typeface="Tahoma"/>
              <a:cs typeface="Tahoma"/>
            </a:endParaRPr>
          </a:p>
          <a:p>
            <a:pPr lvl="1"/>
            <a:endParaRPr lang="en-US">
              <a:ea typeface="Tahoma"/>
              <a:cs typeface="Tahoma"/>
            </a:endParaRPr>
          </a:p>
        </p:txBody>
      </p:sp>
      <p:sp>
        <p:nvSpPr>
          <p:cNvPr id="4" name="Slide Number Placeholder 3">
            <a:extLst>
              <a:ext uri="{FF2B5EF4-FFF2-40B4-BE49-F238E27FC236}">
                <a16:creationId xmlns:a16="http://schemas.microsoft.com/office/drawing/2014/main" id="{7AE4BF0D-E505-BE16-17F2-C0B247063B3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383859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10A1-F599-6679-41BD-7F33AA792E5C}"/>
              </a:ext>
            </a:extLst>
          </p:cNvPr>
          <p:cNvSpPr>
            <a:spLocks noGrp="1"/>
          </p:cNvSpPr>
          <p:nvPr>
            <p:ph type="title" idx="4294967295"/>
          </p:nvPr>
        </p:nvSpPr>
        <p:spPr>
          <a:xfrm>
            <a:off x="838200" y="-837142"/>
            <a:ext cx="10515600" cy="837142"/>
          </a:xfrm>
        </p:spPr>
        <p:txBody>
          <a:bodyPr vert="horz" lIns="91440" tIns="45720" rIns="91440" bIns="45720" rtlCol="0" anchor="b">
            <a:normAutofit/>
          </a:bodyPr>
          <a:lstStyle/>
          <a:p>
            <a:r>
              <a:rPr lang="en-US" dirty="0"/>
              <a:t>23</a:t>
            </a:r>
          </a:p>
        </p:txBody>
      </p:sp>
      <p:graphicFrame>
        <p:nvGraphicFramePr>
          <p:cNvPr id="26" name="Diagram 26" descr="Diagram of the path of that person-centered policies takes, moving from policy, to planning, training, practices and implementation, and outcomes">
            <a:extLst>
              <a:ext uri="{FF2B5EF4-FFF2-40B4-BE49-F238E27FC236}">
                <a16:creationId xmlns:a16="http://schemas.microsoft.com/office/drawing/2014/main" id="{FDE3CBA4-C4EE-86CF-19C3-ED104AE080E4}"/>
              </a:ext>
            </a:extLst>
          </p:cNvPr>
          <p:cNvGraphicFramePr>
            <a:graphicFrameLocks noGrp="1"/>
          </p:cNvGraphicFramePr>
          <p:nvPr>
            <p:ph sz="half" idx="4294967295"/>
            <p:extLst>
              <p:ext uri="{D42A27DB-BD31-4B8C-83A1-F6EECF244321}">
                <p14:modId xmlns:p14="http://schemas.microsoft.com/office/powerpoint/2010/main" val="2510585192"/>
              </p:ext>
            </p:extLst>
          </p:nvPr>
        </p:nvGraphicFramePr>
        <p:xfrm>
          <a:off x="1119187" y="931863"/>
          <a:ext cx="9954418" cy="4864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43" name="Graphic 1027">
            <a:extLst>
              <a:ext uri="{FF2B5EF4-FFF2-40B4-BE49-F238E27FC236}">
                <a16:creationId xmlns:a16="http://schemas.microsoft.com/office/drawing/2014/main" id="{C5D16A74-F685-06B0-F4C8-5D3E75F8BE4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2647" y="2400299"/>
            <a:ext cx="2042621" cy="1938337"/>
          </a:xfrm>
          <a:prstGeom prst="rect">
            <a:avLst/>
          </a:prstGeom>
        </p:spPr>
      </p:pic>
      <p:pic>
        <p:nvPicPr>
          <p:cNvPr id="1046" name="Graphic 1027">
            <a:extLst>
              <a:ext uri="{FF2B5EF4-FFF2-40B4-BE49-F238E27FC236}">
                <a16:creationId xmlns:a16="http://schemas.microsoft.com/office/drawing/2014/main" id="{AB411FD8-7840-3F83-0933-0F7DC7C1409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9135268" y="2394743"/>
            <a:ext cx="1938337" cy="1938337"/>
          </a:xfrm>
          <a:prstGeom prst="rect">
            <a:avLst/>
          </a:prstGeom>
        </p:spPr>
      </p:pic>
      <p:sp>
        <p:nvSpPr>
          <p:cNvPr id="4" name="Slide Number Placeholder 3">
            <a:extLst>
              <a:ext uri="{FF2B5EF4-FFF2-40B4-BE49-F238E27FC236}">
                <a16:creationId xmlns:a16="http://schemas.microsoft.com/office/drawing/2014/main" id="{72DFB3C1-6612-A921-C48C-71A139B3DFA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414913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1784"/>
            <a:ext cx="10515600" cy="837142"/>
          </a:xfrm>
        </p:spPr>
        <p:txBody>
          <a:bodyPr>
            <a:normAutofit fontScale="90000"/>
          </a:bodyPr>
          <a:lstStyle/>
          <a:p>
            <a:r>
              <a:rPr lang="en-US">
                <a:ea typeface="Tahoma"/>
                <a:cs typeface="Tahoma"/>
              </a:rPr>
              <a:t>Person-centered practices in HCBS: Choice, control and dignity of risk</a:t>
            </a:r>
            <a:br>
              <a:rPr lang="en-US">
                <a:ea typeface="Tahoma"/>
                <a:cs typeface="Tahoma"/>
              </a:rPr>
            </a:br>
            <a:endParaRPr lang="en-US">
              <a:solidFill>
                <a:schemeClr val="accent2">
                  <a:lumMod val="75000"/>
                </a:schemeClr>
              </a:solidFill>
              <a:ea typeface="Tahoma"/>
              <a:cs typeface="Tahoma"/>
            </a:endParaRPr>
          </a:p>
        </p:txBody>
      </p:sp>
      <p:graphicFrame>
        <p:nvGraphicFramePr>
          <p:cNvPr id="4" name="Table 3">
            <a:extLst>
              <a:ext uri="{FF2B5EF4-FFF2-40B4-BE49-F238E27FC236}">
                <a16:creationId xmlns:a16="http://schemas.microsoft.com/office/drawing/2014/main" id="{E770D245-D39A-2DDD-55A4-677DBE32CBB7}"/>
              </a:ext>
            </a:extLst>
          </p:cNvPr>
          <p:cNvGraphicFramePr>
            <a:graphicFrameLocks noGrp="1"/>
          </p:cNvGraphicFramePr>
          <p:nvPr/>
        </p:nvGraphicFramePr>
        <p:xfrm>
          <a:off x="417534" y="1816274"/>
          <a:ext cx="11381713" cy="4771191"/>
        </p:xfrm>
        <a:graphic>
          <a:graphicData uri="http://schemas.openxmlformats.org/drawingml/2006/table">
            <a:tbl>
              <a:tblPr firstRow="1" firstCol="1">
                <a:tableStyleId>{BC89EF96-8CEA-46FF-86C4-4CE0E7609802}</a:tableStyleId>
              </a:tblPr>
              <a:tblGrid>
                <a:gridCol w="2395602">
                  <a:extLst>
                    <a:ext uri="{9D8B030D-6E8A-4147-A177-3AD203B41FA5}">
                      <a16:colId xmlns:a16="http://schemas.microsoft.com/office/drawing/2014/main" val="732021187"/>
                    </a:ext>
                  </a:extLst>
                </a:gridCol>
                <a:gridCol w="4238430">
                  <a:extLst>
                    <a:ext uri="{9D8B030D-6E8A-4147-A177-3AD203B41FA5}">
                      <a16:colId xmlns:a16="http://schemas.microsoft.com/office/drawing/2014/main" val="1946340762"/>
                    </a:ext>
                  </a:extLst>
                </a:gridCol>
                <a:gridCol w="4747681">
                  <a:extLst>
                    <a:ext uri="{9D8B030D-6E8A-4147-A177-3AD203B41FA5}">
                      <a16:colId xmlns:a16="http://schemas.microsoft.com/office/drawing/2014/main" val="781016425"/>
                    </a:ext>
                  </a:extLst>
                </a:gridCol>
              </a:tblGrid>
              <a:tr h="641141">
                <a:tc>
                  <a:txBody>
                    <a:bodyPr/>
                    <a:lstStyle/>
                    <a:p>
                      <a:pPr marL="0" marR="0">
                        <a:lnSpc>
                          <a:spcPct val="107000"/>
                        </a:lnSpc>
                        <a:spcBef>
                          <a:spcPts val="0"/>
                        </a:spcBef>
                        <a:spcAft>
                          <a:spcPts val="0"/>
                        </a:spcAft>
                      </a:pPr>
                      <a:r>
                        <a:rPr lang="en-US" sz="1600">
                          <a:effectLst/>
                        </a:rPr>
                        <a:t>Respondent</a:t>
                      </a:r>
                    </a:p>
                  </a:txBody>
                  <a:tcPr marL="68580" marR="68580" marT="9525" marB="0"/>
                </a:tc>
                <a:tc>
                  <a:txBody>
                    <a:bodyPr/>
                    <a:lstStyle/>
                    <a:p>
                      <a:pPr marL="0" marR="0">
                        <a:lnSpc>
                          <a:spcPct val="107000"/>
                        </a:lnSpc>
                        <a:spcBef>
                          <a:spcPts val="0"/>
                        </a:spcBef>
                        <a:spcAft>
                          <a:spcPts val="0"/>
                        </a:spcAft>
                      </a:pPr>
                      <a:r>
                        <a:rPr lang="en-US" sz="1600">
                          <a:effectLst/>
                        </a:rPr>
                        <a:t>Facilitators of Choice and Control</a:t>
                      </a:r>
                    </a:p>
                  </a:txBody>
                  <a:tcPr marL="68580" marR="68580" marT="9525" marB="0"/>
                </a:tc>
                <a:tc>
                  <a:txBody>
                    <a:bodyPr/>
                    <a:lstStyle/>
                    <a:p>
                      <a:pPr marL="0" marR="0">
                        <a:lnSpc>
                          <a:spcPct val="107000"/>
                        </a:lnSpc>
                        <a:spcBef>
                          <a:spcPts val="0"/>
                        </a:spcBef>
                        <a:spcAft>
                          <a:spcPts val="0"/>
                        </a:spcAft>
                      </a:pPr>
                      <a:r>
                        <a:rPr lang="en-US" sz="1600">
                          <a:effectLst/>
                        </a:rPr>
                        <a:t>Barriers to achieving Choice and Control</a:t>
                      </a:r>
                    </a:p>
                  </a:txBody>
                  <a:tcPr marL="68580" marR="68580" marT="9525" marB="0"/>
                </a:tc>
                <a:extLst>
                  <a:ext uri="{0D108BD9-81ED-4DB2-BD59-A6C34878D82A}">
                    <a16:rowId xmlns:a16="http://schemas.microsoft.com/office/drawing/2014/main" val="3824754834"/>
                  </a:ext>
                </a:extLst>
              </a:tr>
              <a:tr h="2004164">
                <a:tc>
                  <a:txBody>
                    <a:bodyPr/>
                    <a:lstStyle/>
                    <a:p>
                      <a:pPr marL="0" marR="0" algn="ctr">
                        <a:lnSpc>
                          <a:spcPct val="107000"/>
                        </a:lnSpc>
                        <a:spcBef>
                          <a:spcPts val="0"/>
                        </a:spcBef>
                        <a:spcAft>
                          <a:spcPts val="0"/>
                        </a:spcAft>
                      </a:pPr>
                      <a:endParaRPr lang="en-US" sz="1600">
                        <a:effectLst/>
                      </a:endParaRPr>
                    </a:p>
                    <a:p>
                      <a:pPr marL="0" marR="0" lvl="0" algn="ctr">
                        <a:lnSpc>
                          <a:spcPct val="107000"/>
                        </a:lnSpc>
                        <a:spcBef>
                          <a:spcPts val="0"/>
                        </a:spcBef>
                        <a:spcAft>
                          <a:spcPts val="0"/>
                        </a:spcAft>
                        <a:buNone/>
                      </a:pPr>
                      <a:endParaRPr lang="en-US" sz="1600">
                        <a:effectLst/>
                      </a:endParaRPr>
                    </a:p>
                    <a:p>
                      <a:pPr marL="0" marR="0" lvl="0" algn="ctr">
                        <a:lnSpc>
                          <a:spcPct val="107000"/>
                        </a:lnSpc>
                        <a:spcBef>
                          <a:spcPts val="0"/>
                        </a:spcBef>
                        <a:spcAft>
                          <a:spcPts val="0"/>
                        </a:spcAft>
                        <a:buNone/>
                      </a:pPr>
                      <a:r>
                        <a:rPr lang="en-US" sz="1600">
                          <a:effectLst/>
                        </a:rPr>
                        <a:t>Providers and State Leaders of HCBS</a:t>
                      </a:r>
                      <a:endParaRPr lang="en-US"/>
                    </a:p>
                  </a:txBody>
                  <a:tcPr marL="68580" marR="68580" marT="9525" marB="0"/>
                </a:tc>
                <a:tc>
                  <a:txBody>
                    <a:bodyPr/>
                    <a:lstStyle/>
                    <a:p>
                      <a:pPr marL="285750" marR="0" lvl="0" indent="-285750">
                        <a:lnSpc>
                          <a:spcPct val="107000"/>
                        </a:lnSpc>
                        <a:spcBef>
                          <a:spcPts val="0"/>
                        </a:spcBef>
                        <a:spcAft>
                          <a:spcPts val="0"/>
                        </a:spcAft>
                        <a:buClr>
                          <a:srgbClr val="44546A"/>
                        </a:buClr>
                        <a:buFont typeface="Wingdings,Sans-Serif" panose="05050102010706020507" pitchFamily="18" charset="2"/>
                        <a:buChar char="§"/>
                      </a:pPr>
                      <a:r>
                        <a:rPr lang="en-US" sz="1600" b="0" i="0" u="none" strike="noStrike" noProof="0">
                          <a:effectLst/>
                          <a:latin typeface="Tahoma"/>
                        </a:rPr>
                        <a:t>Harm reduction</a:t>
                      </a:r>
                    </a:p>
                    <a:p>
                      <a:pPr marL="285750" marR="0" lvl="0" indent="-285750">
                        <a:lnSpc>
                          <a:spcPct val="107000"/>
                        </a:lnSpc>
                        <a:spcBef>
                          <a:spcPts val="0"/>
                        </a:spcBef>
                        <a:spcAft>
                          <a:spcPts val="0"/>
                        </a:spcAft>
                        <a:buClr>
                          <a:srgbClr val="44546A"/>
                        </a:buClr>
                        <a:buFont typeface="Wingdings,Sans-Serif" panose="05050102010706020507" pitchFamily="18" charset="2"/>
                        <a:buChar char="§"/>
                      </a:pPr>
                      <a:r>
                        <a:rPr lang="en-US" sz="1600" b="0" i="0" u="none" strike="noStrike" noProof="0">
                          <a:effectLst/>
                          <a:latin typeface="Tahoma"/>
                        </a:rPr>
                        <a:t>PCP interventions: Motivational interviewing</a:t>
                      </a:r>
                    </a:p>
                    <a:p>
                      <a:pPr marL="285750" marR="0" lvl="0" indent="-285750">
                        <a:lnSpc>
                          <a:spcPct val="107000"/>
                        </a:lnSpc>
                        <a:spcBef>
                          <a:spcPts val="0"/>
                        </a:spcBef>
                        <a:spcAft>
                          <a:spcPts val="0"/>
                        </a:spcAft>
                        <a:buClr>
                          <a:srgbClr val="44546A"/>
                        </a:buClr>
                        <a:buFont typeface="Wingdings,Sans-Serif" panose="05050102010706020507" pitchFamily="18" charset="2"/>
                        <a:buChar char="§"/>
                      </a:pPr>
                      <a:r>
                        <a:rPr lang="en-US" sz="1600" b="0" i="0" u="none" strike="noStrike" noProof="0">
                          <a:effectLst/>
                          <a:latin typeface="Tahoma"/>
                        </a:rPr>
                        <a:t>Auditing – documentation</a:t>
                      </a:r>
                    </a:p>
                    <a:p>
                      <a:pPr marL="285750" marR="0" lvl="0" indent="-285750">
                        <a:lnSpc>
                          <a:spcPct val="107000"/>
                        </a:lnSpc>
                        <a:spcBef>
                          <a:spcPts val="0"/>
                        </a:spcBef>
                        <a:spcAft>
                          <a:spcPts val="0"/>
                        </a:spcAft>
                        <a:buClr>
                          <a:srgbClr val="44546A"/>
                        </a:buClr>
                        <a:buFont typeface="Wingdings,Sans-Serif" panose="05050102010706020507" pitchFamily="18" charset="2"/>
                        <a:buChar char="§"/>
                      </a:pPr>
                      <a:r>
                        <a:rPr lang="en-US" sz="1600" b="0" i="0" u="none" strike="noStrike" noProof="0">
                          <a:effectLst/>
                          <a:latin typeface="Tahoma"/>
                        </a:rPr>
                        <a:t>Choice in services and goals </a:t>
                      </a:r>
                      <a:endParaRPr lang="en-US"/>
                    </a:p>
                    <a:p>
                      <a:pPr marL="285750" marR="0" lvl="0" indent="-285750">
                        <a:lnSpc>
                          <a:spcPct val="107000"/>
                        </a:lnSpc>
                        <a:spcBef>
                          <a:spcPts val="0"/>
                        </a:spcBef>
                        <a:spcAft>
                          <a:spcPts val="0"/>
                        </a:spcAft>
                        <a:buClr>
                          <a:srgbClr val="44546A"/>
                        </a:buClr>
                        <a:buFont typeface="Wingdings,Sans-Serif" panose="05050102010706020507" pitchFamily="18" charset="2"/>
                        <a:buChar char="§"/>
                      </a:pPr>
                      <a:r>
                        <a:rPr lang="en-US" sz="1600" b="0" i="0" u="none" strike="noStrike" noProof="0">
                          <a:effectLst/>
                          <a:latin typeface="Tahoma"/>
                        </a:rPr>
                        <a:t>Training</a:t>
                      </a:r>
                      <a:endParaRPr lang="en-US"/>
                    </a:p>
                  </a:txBody>
                  <a:tcPr marL="68580" marR="68580" marT="9525" marB="0"/>
                </a:tc>
                <a:tc>
                  <a:txBody>
                    <a:bodyPr/>
                    <a:lstStyle/>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a:effectLst/>
                          <a:latin typeface="Tahoma"/>
                        </a:rPr>
                        <a:t>“Real world” choices are constrained</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a:effectLst/>
                          <a:latin typeface="Tahoma"/>
                        </a:rPr>
                        <a:t>Organizational constraints</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a:effectLst/>
                          <a:latin typeface="Tahoma"/>
                        </a:rPr>
                        <a:t>Definitions of choice/control by setting</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a:effectLst/>
                          <a:latin typeface="Tahoma"/>
                        </a:rPr>
                        <a:t>“Liability” and dignity of risk</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a:effectLst/>
                          <a:latin typeface="Tahoma"/>
                        </a:rPr>
                        <a:t>"Passing the buck"</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a:effectLst/>
                          <a:latin typeface="Tahoma"/>
                        </a:rPr>
                        <a:t>High turn-over – workforce crisis</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a:effectLst/>
                          <a:latin typeface="Tahoma"/>
                        </a:rPr>
                        <a:t>Limited choices by environment</a:t>
                      </a:r>
                      <a:endParaRPr lang="en-US" b="0"/>
                    </a:p>
                  </a:txBody>
                  <a:tcPr marL="68580" marR="68580" marT="9525" marB="0"/>
                </a:tc>
                <a:extLst>
                  <a:ext uri="{0D108BD9-81ED-4DB2-BD59-A6C34878D82A}">
                    <a16:rowId xmlns:a16="http://schemas.microsoft.com/office/drawing/2014/main" val="2877561476"/>
                  </a:ext>
                </a:extLst>
              </a:tr>
              <a:tr h="2125886">
                <a:tc>
                  <a:txBody>
                    <a:bodyPr/>
                    <a:lstStyle/>
                    <a:p>
                      <a:pPr marL="0" marR="0" algn="ctr">
                        <a:lnSpc>
                          <a:spcPct val="107000"/>
                        </a:lnSpc>
                        <a:spcBef>
                          <a:spcPts val="0"/>
                        </a:spcBef>
                        <a:spcAft>
                          <a:spcPts val="0"/>
                        </a:spcAft>
                      </a:pPr>
                      <a:endParaRPr lang="en-US" sz="1600">
                        <a:effectLst/>
                      </a:endParaRPr>
                    </a:p>
                    <a:p>
                      <a:pPr marL="0" marR="0" lvl="0" algn="ctr">
                        <a:lnSpc>
                          <a:spcPct val="107000"/>
                        </a:lnSpc>
                        <a:spcBef>
                          <a:spcPts val="0"/>
                        </a:spcBef>
                        <a:spcAft>
                          <a:spcPts val="0"/>
                        </a:spcAft>
                        <a:buNone/>
                      </a:pPr>
                      <a:endParaRPr lang="en-US" sz="1600">
                        <a:effectLst/>
                      </a:endParaRPr>
                    </a:p>
                    <a:p>
                      <a:pPr marL="0" marR="0" lvl="0" algn="ctr">
                        <a:lnSpc>
                          <a:spcPct val="107000"/>
                        </a:lnSpc>
                        <a:spcBef>
                          <a:spcPts val="0"/>
                        </a:spcBef>
                        <a:spcAft>
                          <a:spcPts val="0"/>
                        </a:spcAft>
                        <a:buNone/>
                      </a:pPr>
                      <a:r>
                        <a:rPr lang="en-US" sz="1600">
                          <a:effectLst/>
                        </a:rPr>
                        <a:t>Recipients of HCBS</a:t>
                      </a:r>
                      <a:endParaRPr lang="en-US"/>
                    </a:p>
                  </a:txBody>
                  <a:tcPr marL="68580" marR="68580" marT="9525" marB="0"/>
                </a:tc>
                <a:tc>
                  <a:txBody>
                    <a:bodyPr/>
                    <a:lstStyle/>
                    <a:p>
                      <a:pPr marL="342900" marR="0" lvl="0" indent="-342900">
                        <a:lnSpc>
                          <a:spcPct val="107000"/>
                        </a:lnSpc>
                        <a:spcBef>
                          <a:spcPts val="0"/>
                        </a:spcBef>
                        <a:spcAft>
                          <a:spcPts val="0"/>
                        </a:spcAft>
                        <a:buClr>
                          <a:srgbClr val="44546A"/>
                        </a:buClr>
                        <a:buFont typeface="Symbol,Sans-Serif"/>
                        <a:buChar char=""/>
                      </a:pPr>
                      <a:r>
                        <a:rPr lang="en-US" sz="1600" b="0" i="0" u="none" strike="noStrike" noProof="0" dirty="0">
                          <a:effectLst/>
                        </a:rPr>
                        <a:t>Hiring and choosing staff</a:t>
                      </a:r>
                    </a:p>
                    <a:p>
                      <a:pPr marL="342900" marR="0" lvl="0" indent="-342900">
                        <a:lnSpc>
                          <a:spcPct val="107000"/>
                        </a:lnSpc>
                        <a:spcBef>
                          <a:spcPts val="0"/>
                        </a:spcBef>
                        <a:spcAft>
                          <a:spcPts val="0"/>
                        </a:spcAft>
                        <a:buClr>
                          <a:srgbClr val="44546A"/>
                        </a:buClr>
                        <a:buFont typeface="Symbol,Sans-Serif"/>
                        <a:buChar char=""/>
                      </a:pPr>
                      <a:r>
                        <a:rPr lang="en-US" sz="1600" b="0" i="0" u="none" strike="noStrike" noProof="0" dirty="0">
                          <a:effectLst/>
                        </a:rPr>
                        <a:t>Transparency of planning and goals</a:t>
                      </a:r>
                    </a:p>
                    <a:p>
                      <a:pPr marL="342900" marR="0" lvl="0" indent="-342900">
                        <a:lnSpc>
                          <a:spcPct val="107000"/>
                        </a:lnSpc>
                        <a:spcBef>
                          <a:spcPts val="0"/>
                        </a:spcBef>
                        <a:spcAft>
                          <a:spcPts val="0"/>
                        </a:spcAft>
                        <a:buClr>
                          <a:srgbClr val="44546A"/>
                        </a:buClr>
                        <a:buFont typeface="Symbol,Sans-Serif"/>
                        <a:buChar char=""/>
                      </a:pPr>
                      <a:r>
                        <a:rPr lang="en-US" sz="1600" b="0" i="0" u="none" strike="noStrike" noProof="0" dirty="0">
                          <a:effectLst/>
                        </a:rPr>
                        <a:t>Leading vs. "being a part of"</a:t>
                      </a:r>
                    </a:p>
                    <a:p>
                      <a:pPr marL="342900" marR="0" lvl="0" indent="-342900">
                        <a:lnSpc>
                          <a:spcPct val="107000"/>
                        </a:lnSpc>
                        <a:spcBef>
                          <a:spcPts val="0"/>
                        </a:spcBef>
                        <a:spcAft>
                          <a:spcPts val="0"/>
                        </a:spcAft>
                        <a:buClr>
                          <a:srgbClr val="44546A"/>
                        </a:buClr>
                        <a:buFont typeface="Symbol,Sans-Serif"/>
                        <a:buChar char=""/>
                      </a:pPr>
                      <a:r>
                        <a:rPr lang="en-US" sz="1600" b="0" i="0" u="none" strike="noStrike" noProof="0" dirty="0">
                          <a:effectLst/>
                        </a:rPr>
                        <a:t>"Meaningful" and "significant" choice</a:t>
                      </a:r>
                    </a:p>
                    <a:p>
                      <a:pPr marL="342900" marR="0" lvl="0" indent="-342900">
                        <a:lnSpc>
                          <a:spcPct val="107000"/>
                        </a:lnSpc>
                        <a:spcBef>
                          <a:spcPts val="0"/>
                        </a:spcBef>
                        <a:spcAft>
                          <a:spcPts val="0"/>
                        </a:spcAft>
                        <a:buClr>
                          <a:srgbClr val="44546A"/>
                        </a:buClr>
                        <a:buFont typeface="Symbol,Sans-Serif"/>
                        <a:buChar char=""/>
                      </a:pPr>
                      <a:r>
                        <a:rPr lang="en-US" sz="1600" b="0" i="0" u="none" strike="noStrike" noProof="0" dirty="0">
                          <a:effectLst/>
                        </a:rPr>
                        <a:t>Choice and control over time, not just activities and goals</a:t>
                      </a:r>
                    </a:p>
                  </a:txBody>
                  <a:tcPr marL="68580" marR="68580" marT="9525" marB="0"/>
                </a:tc>
                <a:tc>
                  <a:txBody>
                    <a:bodyPr/>
                    <a:lstStyle/>
                    <a:p>
                      <a:pPr marL="285750" marR="0" lvl="0" indent="-285750">
                        <a:lnSpc>
                          <a:spcPct val="107000"/>
                        </a:lnSpc>
                        <a:spcBef>
                          <a:spcPts val="0"/>
                        </a:spcBef>
                        <a:spcAft>
                          <a:spcPts val="0"/>
                        </a:spcAft>
                        <a:buClr>
                          <a:srgbClr val="44546A"/>
                        </a:buClr>
                        <a:buFont typeface="Wingdings"/>
                        <a:buChar char="§"/>
                        <a:tabLst>
                          <a:tab pos="457200" algn="l"/>
                        </a:tabLst>
                      </a:pPr>
                      <a:r>
                        <a:rPr lang="en-US" sz="1600" b="0" i="0" u="none" strike="noStrike" noProof="0" dirty="0">
                          <a:effectLst/>
                          <a:latin typeface="Tahoma"/>
                        </a:rPr>
                        <a:t>“Real world” choices are constrained</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dirty="0">
                          <a:effectLst/>
                          <a:latin typeface="Tahoma"/>
                        </a:rPr>
                        <a:t>Constraints of the service plan</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dirty="0">
                          <a:effectLst/>
                          <a:latin typeface="Tahoma"/>
                        </a:rPr>
                        <a:t>Organizational constraints</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dirty="0">
                          <a:effectLst/>
                          <a:latin typeface="Tahoma"/>
                        </a:rPr>
                        <a:t>Differences of choice/control by setting</a:t>
                      </a:r>
                    </a:p>
                    <a:p>
                      <a:pPr marL="342900" marR="0" lvl="0" indent="-342900">
                        <a:lnSpc>
                          <a:spcPct val="107000"/>
                        </a:lnSpc>
                        <a:spcBef>
                          <a:spcPts val="0"/>
                        </a:spcBef>
                        <a:spcAft>
                          <a:spcPts val="0"/>
                        </a:spcAft>
                        <a:buClr>
                          <a:srgbClr val="44546A"/>
                        </a:buClr>
                        <a:buFont typeface="Symbol,Sans-Serif" panose="05050102010706020507" pitchFamily="18" charset="2"/>
                        <a:buChar char=""/>
                        <a:tabLst>
                          <a:tab pos="457200" algn="l"/>
                        </a:tabLst>
                      </a:pPr>
                      <a:r>
                        <a:rPr lang="en-US" sz="1600" b="0" i="0" u="none" strike="noStrike" noProof="0" dirty="0">
                          <a:effectLst/>
                          <a:latin typeface="Tahoma"/>
                        </a:rPr>
                        <a:t>“Liability” and dignity of risk</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dirty="0">
                          <a:effectLst/>
                          <a:latin typeface="Tahoma"/>
                        </a:rPr>
                        <a:t>High turn-over – workforce crisis</a:t>
                      </a:r>
                    </a:p>
                    <a:p>
                      <a:pPr marL="342900" marR="0" lvl="0" indent="-342900">
                        <a:lnSpc>
                          <a:spcPct val="107000"/>
                        </a:lnSpc>
                        <a:spcBef>
                          <a:spcPts val="0"/>
                        </a:spcBef>
                        <a:spcAft>
                          <a:spcPts val="0"/>
                        </a:spcAft>
                        <a:buClr>
                          <a:srgbClr val="44546A"/>
                        </a:buClr>
                        <a:buFont typeface="Symbol,Sans-Serif" panose="05050102010706020507" pitchFamily="18" charset="2"/>
                        <a:buChar char=""/>
                      </a:pPr>
                      <a:r>
                        <a:rPr lang="en-US" sz="1600" b="0" i="0" u="none" strike="noStrike" noProof="0" dirty="0">
                          <a:effectLst/>
                          <a:latin typeface="Tahoma"/>
                        </a:rPr>
                        <a:t>Quality of services</a:t>
                      </a:r>
                      <a:endParaRPr lang="en-US" b="0" i="0" u="none" strike="noStrike" noProof="0" dirty="0">
                        <a:latin typeface="Tahoma"/>
                      </a:endParaRPr>
                    </a:p>
                  </a:txBody>
                  <a:tcPr marL="68580" marR="68580" marT="9525" marB="0"/>
                </a:tc>
                <a:extLst>
                  <a:ext uri="{0D108BD9-81ED-4DB2-BD59-A6C34878D82A}">
                    <a16:rowId xmlns:a16="http://schemas.microsoft.com/office/drawing/2014/main" val="113980978"/>
                  </a:ext>
                </a:extLst>
              </a:tr>
            </a:tbl>
          </a:graphicData>
        </a:graphic>
      </p:graphicFrame>
      <p:sp>
        <p:nvSpPr>
          <p:cNvPr id="3" name="Slide Number Placeholder 2">
            <a:extLst>
              <a:ext uri="{FF2B5EF4-FFF2-40B4-BE49-F238E27FC236}">
                <a16:creationId xmlns:a16="http://schemas.microsoft.com/office/drawing/2014/main" id="{C0EDFA57-CCF4-0EBE-50D2-1F9782E632A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3565883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90CE-45E8-971E-4092-7BE038E8F28E}"/>
              </a:ext>
            </a:extLst>
          </p:cNvPr>
          <p:cNvSpPr>
            <a:spLocks noGrp="1"/>
          </p:cNvSpPr>
          <p:nvPr>
            <p:ph type="title" idx="4294967295"/>
          </p:nvPr>
        </p:nvSpPr>
        <p:spPr>
          <a:xfrm>
            <a:off x="838200" y="-837142"/>
            <a:ext cx="10515600" cy="837142"/>
          </a:xfrm>
        </p:spPr>
        <p:txBody>
          <a:bodyPr vert="horz" lIns="91440" tIns="45720" rIns="91440" bIns="45720" rtlCol="0" anchor="b">
            <a:normAutofit/>
          </a:bodyPr>
          <a:lstStyle/>
          <a:p>
            <a:r>
              <a:rPr lang="en-US" dirty="0"/>
              <a:t>25</a:t>
            </a:r>
          </a:p>
        </p:txBody>
      </p:sp>
      <p:pic>
        <p:nvPicPr>
          <p:cNvPr id="46" name="Graphic 46" descr="Clipboard Checked with solid fill">
            <a:extLst>
              <a:ext uri="{FF2B5EF4-FFF2-40B4-BE49-F238E27FC236}">
                <a16:creationId xmlns:a16="http://schemas.microsoft.com/office/drawing/2014/main" id="{6CC7F5CB-BD29-AEB4-A49D-18248A841D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824" y="1343891"/>
            <a:ext cx="914400" cy="914400"/>
          </a:xfrm>
          <a:prstGeom prst="rect">
            <a:avLst/>
          </a:prstGeom>
        </p:spPr>
      </p:pic>
      <p:pic>
        <p:nvPicPr>
          <p:cNvPr id="47" name="Graphic 47" descr="Clock with solid fill">
            <a:extLst>
              <a:ext uri="{FF2B5EF4-FFF2-40B4-BE49-F238E27FC236}">
                <a16:creationId xmlns:a16="http://schemas.microsoft.com/office/drawing/2014/main" id="{11551C22-AEB0-8156-D46D-83F228665B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0823" y="2538846"/>
            <a:ext cx="914400" cy="914400"/>
          </a:xfrm>
          <a:prstGeom prst="rect">
            <a:avLst/>
          </a:prstGeom>
        </p:spPr>
      </p:pic>
      <p:pic>
        <p:nvPicPr>
          <p:cNvPr id="48" name="Graphic 48" descr="Rainbow outline">
            <a:extLst>
              <a:ext uri="{FF2B5EF4-FFF2-40B4-BE49-F238E27FC236}">
                <a16:creationId xmlns:a16="http://schemas.microsoft.com/office/drawing/2014/main" id="{DBC96764-02A2-800F-527C-8D971895A1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0823" y="3690505"/>
            <a:ext cx="914400" cy="914400"/>
          </a:xfrm>
          <a:prstGeom prst="rect">
            <a:avLst/>
          </a:prstGeom>
        </p:spPr>
      </p:pic>
      <p:pic>
        <p:nvPicPr>
          <p:cNvPr id="49" name="Graphic 49" descr="Lecturer with solid fill">
            <a:extLst>
              <a:ext uri="{FF2B5EF4-FFF2-40B4-BE49-F238E27FC236}">
                <a16:creationId xmlns:a16="http://schemas.microsoft.com/office/drawing/2014/main" id="{D9F585C7-2A0F-068B-634E-56F4D3CDC7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0823" y="4876800"/>
            <a:ext cx="914400" cy="914400"/>
          </a:xfrm>
          <a:prstGeom prst="rect">
            <a:avLst/>
          </a:prstGeom>
        </p:spPr>
      </p:pic>
      <p:graphicFrame>
        <p:nvGraphicFramePr>
          <p:cNvPr id="4" name="Table 3">
            <a:extLst>
              <a:ext uri="{FF2B5EF4-FFF2-40B4-BE49-F238E27FC236}">
                <a16:creationId xmlns:a16="http://schemas.microsoft.com/office/drawing/2014/main" id="{E770D245-D39A-2DDD-55A4-677DBE32CBB7}"/>
              </a:ext>
            </a:extLst>
          </p:cNvPr>
          <p:cNvGraphicFramePr>
            <a:graphicFrameLocks noGrp="1"/>
          </p:cNvGraphicFramePr>
          <p:nvPr>
            <p:extLst>
              <p:ext uri="{D42A27DB-BD31-4B8C-83A1-F6EECF244321}">
                <p14:modId xmlns:p14="http://schemas.microsoft.com/office/powerpoint/2010/main" val="3642139195"/>
              </p:ext>
            </p:extLst>
          </p:nvPr>
        </p:nvGraphicFramePr>
        <p:xfrm>
          <a:off x="772557" y="1279410"/>
          <a:ext cx="10520793" cy="4607068"/>
        </p:xfrm>
        <a:graphic>
          <a:graphicData uri="http://schemas.openxmlformats.org/drawingml/2006/table">
            <a:tbl>
              <a:tblPr firstRow="1" firstCol="1">
                <a:tableStyleId>{BC89EF96-8CEA-46FF-86C4-4CE0E7609802}</a:tableStyleId>
              </a:tblPr>
              <a:tblGrid>
                <a:gridCol w="1532658">
                  <a:extLst>
                    <a:ext uri="{9D8B030D-6E8A-4147-A177-3AD203B41FA5}">
                      <a16:colId xmlns:a16="http://schemas.microsoft.com/office/drawing/2014/main" val="732021187"/>
                    </a:ext>
                  </a:extLst>
                </a:gridCol>
                <a:gridCol w="2433204">
                  <a:extLst>
                    <a:ext uri="{9D8B030D-6E8A-4147-A177-3AD203B41FA5}">
                      <a16:colId xmlns:a16="http://schemas.microsoft.com/office/drawing/2014/main" val="1946340762"/>
                    </a:ext>
                  </a:extLst>
                </a:gridCol>
                <a:gridCol w="6554931">
                  <a:extLst>
                    <a:ext uri="{9D8B030D-6E8A-4147-A177-3AD203B41FA5}">
                      <a16:colId xmlns:a16="http://schemas.microsoft.com/office/drawing/2014/main" val="781016425"/>
                    </a:ext>
                  </a:extLst>
                </a:gridCol>
              </a:tblGrid>
              <a:tr h="1047749">
                <a:tc>
                  <a:txBody>
                    <a:bodyPr/>
                    <a:lstStyle/>
                    <a:p>
                      <a:pPr marL="0" marR="0" algn="ctr">
                        <a:lnSpc>
                          <a:spcPct val="107000"/>
                        </a:lnSpc>
                        <a:spcBef>
                          <a:spcPts val="0"/>
                        </a:spcBef>
                        <a:spcAft>
                          <a:spcPts val="0"/>
                        </a:spcAft>
                      </a:pPr>
                      <a:endParaRPr lang="en-US" sz="1600">
                        <a:effectLst/>
                      </a:endParaRPr>
                    </a:p>
                    <a:p>
                      <a:pPr marL="0" marR="0" lvl="0" algn="ctr">
                        <a:lnSpc>
                          <a:spcPct val="107000"/>
                        </a:lnSpc>
                        <a:spcBef>
                          <a:spcPts val="0"/>
                        </a:spcBef>
                        <a:spcAft>
                          <a:spcPts val="0"/>
                        </a:spcAft>
                        <a:buNone/>
                      </a:pPr>
                      <a:endParaRPr lang="en-US"/>
                    </a:p>
                  </a:txBody>
                  <a:tcPr marL="68580" marR="68580" marT="9525" marB="0">
                    <a:noFill/>
                  </a:tcPr>
                </a:tc>
                <a:tc>
                  <a:txBody>
                    <a:bodyPr/>
                    <a:lstStyle/>
                    <a:p>
                      <a:pPr marL="0" marR="0" lvl="0" indent="0">
                        <a:lnSpc>
                          <a:spcPct val="107000"/>
                        </a:lnSpc>
                        <a:spcBef>
                          <a:spcPts val="0"/>
                        </a:spcBef>
                        <a:spcAft>
                          <a:spcPts val="0"/>
                        </a:spcAft>
                        <a:buClr>
                          <a:srgbClr val="44546A"/>
                        </a:buClr>
                        <a:buNone/>
                      </a:pPr>
                      <a:endParaRPr lang="en-US" sz="1600" b="0" i="0" u="none" strike="noStrike" noProof="0" dirty="0">
                        <a:effectLst/>
                        <a:latin typeface="Tahoma"/>
                      </a:endParaRPr>
                    </a:p>
                    <a:p>
                      <a:pPr marL="0" marR="0" lvl="0" indent="0">
                        <a:lnSpc>
                          <a:spcPct val="107000"/>
                        </a:lnSpc>
                        <a:spcBef>
                          <a:spcPts val="0"/>
                        </a:spcBef>
                        <a:spcAft>
                          <a:spcPts val="0"/>
                        </a:spcAft>
                        <a:buNone/>
                      </a:pPr>
                      <a:r>
                        <a:rPr lang="en-US" sz="1600" b="0" i="0" u="none" strike="noStrike" noProof="0" dirty="0">
                          <a:effectLst/>
                          <a:latin typeface="Tahoma"/>
                        </a:rPr>
                        <a:t>Organizational or bureaucratic barriers</a:t>
                      </a:r>
                      <a:endParaRPr lang="en-US" dirty="0"/>
                    </a:p>
                  </a:txBody>
                  <a:tcPr marL="68580" marR="68580" marT="9525" marB="0">
                    <a:noFill/>
                  </a:tcPr>
                </a:tc>
                <a:tc>
                  <a:txBody>
                    <a:bodyPr/>
                    <a:lstStyle/>
                    <a:p>
                      <a:pPr marL="0" marR="0" lvl="0" indent="0">
                        <a:lnSpc>
                          <a:spcPct val="107000"/>
                        </a:lnSpc>
                        <a:spcBef>
                          <a:spcPts val="0"/>
                        </a:spcBef>
                        <a:spcAft>
                          <a:spcPts val="0"/>
                        </a:spcAft>
                        <a:buClr>
                          <a:srgbClr val="44546A"/>
                        </a:buClr>
                        <a:buNone/>
                      </a:pPr>
                      <a:endParaRPr lang="en-US" sz="1600" b="0" i="0" u="none" strike="noStrike" noProof="0" dirty="0">
                        <a:effectLst/>
                      </a:endParaRPr>
                    </a:p>
                    <a:p>
                      <a:pPr marL="0" marR="0" lvl="0" indent="0">
                        <a:lnSpc>
                          <a:spcPct val="107000"/>
                        </a:lnSpc>
                        <a:spcBef>
                          <a:spcPts val="0"/>
                        </a:spcBef>
                        <a:spcAft>
                          <a:spcPts val="0"/>
                        </a:spcAft>
                        <a:buNone/>
                      </a:pPr>
                      <a:r>
                        <a:rPr lang="en-US" sz="1600" b="0" i="0" u="none" strike="noStrike" noProof="0" dirty="0">
                          <a:effectLst/>
                          <a:latin typeface="Tahoma"/>
                        </a:rPr>
                        <a:t>“Sometimes services make me feel trapped.” </a:t>
                      </a:r>
                      <a:endParaRPr lang="en-US" dirty="0"/>
                    </a:p>
                    <a:p>
                      <a:pPr marL="0" marR="0" lvl="0" indent="0">
                        <a:lnSpc>
                          <a:spcPct val="107000"/>
                        </a:lnSpc>
                        <a:spcBef>
                          <a:spcPts val="0"/>
                        </a:spcBef>
                        <a:spcAft>
                          <a:spcPts val="0"/>
                        </a:spcAft>
                        <a:buNone/>
                      </a:pPr>
                      <a:r>
                        <a:rPr lang="en-US" sz="1600" b="0" i="0" u="none" strike="noStrike" noProof="0" dirty="0">
                          <a:effectLst/>
                        </a:rPr>
                        <a:t>“Services are a barrier to facilitating rights, choice, and control.”</a:t>
                      </a:r>
                      <a:endParaRPr lang="en-US" dirty="0"/>
                    </a:p>
                  </a:txBody>
                  <a:tcPr marL="68580" marR="68580" marT="9525" marB="0">
                    <a:noFill/>
                  </a:tcPr>
                </a:tc>
                <a:extLst>
                  <a:ext uri="{0D108BD9-81ED-4DB2-BD59-A6C34878D82A}">
                    <a16:rowId xmlns:a16="http://schemas.microsoft.com/office/drawing/2014/main" val="2877561476"/>
                  </a:ext>
                </a:extLst>
              </a:tr>
              <a:tr h="1082386">
                <a:tc>
                  <a:txBody>
                    <a:bodyPr/>
                    <a:lstStyle/>
                    <a:p>
                      <a:pPr marL="0" marR="0" algn="ctr">
                        <a:lnSpc>
                          <a:spcPct val="107000"/>
                        </a:lnSpc>
                        <a:spcBef>
                          <a:spcPts val="0"/>
                        </a:spcBef>
                        <a:spcAft>
                          <a:spcPts val="0"/>
                        </a:spcAft>
                      </a:pPr>
                      <a:endParaRPr lang="en-US" sz="1600">
                        <a:effectLst/>
                      </a:endParaRPr>
                    </a:p>
                    <a:p>
                      <a:pPr marL="0" marR="0" lvl="0" algn="ctr">
                        <a:lnSpc>
                          <a:spcPct val="107000"/>
                        </a:lnSpc>
                        <a:spcBef>
                          <a:spcPts val="0"/>
                        </a:spcBef>
                        <a:spcAft>
                          <a:spcPts val="0"/>
                        </a:spcAft>
                        <a:buNone/>
                      </a:pPr>
                      <a:endParaRPr lang="en-US" sz="1600">
                        <a:effectLst/>
                      </a:endParaRPr>
                    </a:p>
                    <a:p>
                      <a:pPr marL="0" marR="0" lvl="0" algn="ctr">
                        <a:lnSpc>
                          <a:spcPct val="107000"/>
                        </a:lnSpc>
                        <a:spcBef>
                          <a:spcPts val="0"/>
                        </a:spcBef>
                        <a:spcAft>
                          <a:spcPts val="0"/>
                        </a:spcAft>
                        <a:buNone/>
                      </a:pPr>
                      <a:endParaRPr lang="en-US" sz="1600">
                        <a:effectLst/>
                      </a:endParaRPr>
                    </a:p>
                  </a:txBody>
                  <a:tcPr marL="68580" marR="68580" marT="9525" marB="0">
                    <a:noFill/>
                  </a:tcPr>
                </a:tc>
                <a:tc>
                  <a:txBody>
                    <a:bodyPr/>
                    <a:lstStyle/>
                    <a:p>
                      <a:pPr marL="0" marR="0" lvl="0" indent="0">
                        <a:lnSpc>
                          <a:spcPct val="107000"/>
                        </a:lnSpc>
                        <a:spcBef>
                          <a:spcPts val="0"/>
                        </a:spcBef>
                        <a:spcAft>
                          <a:spcPts val="0"/>
                        </a:spcAft>
                        <a:buClr>
                          <a:srgbClr val="44546A"/>
                        </a:buClr>
                        <a:buNone/>
                      </a:pPr>
                      <a:endParaRPr lang="en-US" sz="1600" b="0" i="0" u="none" strike="noStrike" noProof="0">
                        <a:effectLst/>
                      </a:endParaRPr>
                    </a:p>
                    <a:p>
                      <a:pPr marL="0" marR="0" lvl="0" indent="0">
                        <a:lnSpc>
                          <a:spcPct val="107000"/>
                        </a:lnSpc>
                        <a:spcBef>
                          <a:spcPts val="0"/>
                        </a:spcBef>
                        <a:spcAft>
                          <a:spcPts val="0"/>
                        </a:spcAft>
                        <a:buNone/>
                      </a:pPr>
                      <a:r>
                        <a:rPr lang="en-US" sz="1600" b="0" i="0" u="none" strike="noStrike" noProof="0">
                          <a:effectLst/>
                        </a:rPr>
                        <a:t>Choice and control over time</a:t>
                      </a:r>
                      <a:endParaRPr lang="en-US"/>
                    </a:p>
                  </a:txBody>
                  <a:tcPr marL="68580" marR="68580" marT="9525" marB="0">
                    <a:noFill/>
                  </a:tcPr>
                </a:tc>
                <a:tc>
                  <a:txBody>
                    <a:bodyPr/>
                    <a:lstStyle/>
                    <a:p>
                      <a:pPr marL="0" marR="0" lvl="0" indent="0">
                        <a:lnSpc>
                          <a:spcPct val="107000"/>
                        </a:lnSpc>
                        <a:spcBef>
                          <a:spcPts val="0"/>
                        </a:spcBef>
                        <a:spcAft>
                          <a:spcPts val="0"/>
                        </a:spcAft>
                        <a:buClr>
                          <a:srgbClr val="44546A"/>
                        </a:buClr>
                        <a:buNone/>
                      </a:pPr>
                      <a:r>
                        <a:rPr lang="en-US" sz="1600" b="0" i="0" u="none" strike="noStrike" noProof="0" dirty="0">
                          <a:effectLst/>
                        </a:rPr>
                        <a:t>What does choice and control mean to you? </a:t>
                      </a:r>
                      <a:endParaRPr lang="en-US" sz="1600" b="0" i="0" u="none" strike="noStrike" noProof="0" dirty="0">
                        <a:effectLst/>
                        <a:latin typeface="Tahoma"/>
                      </a:endParaRPr>
                    </a:p>
                    <a:p>
                      <a:pPr marL="0" marR="0" lvl="0" indent="0">
                        <a:lnSpc>
                          <a:spcPct val="107000"/>
                        </a:lnSpc>
                        <a:spcBef>
                          <a:spcPts val="0"/>
                        </a:spcBef>
                        <a:spcAft>
                          <a:spcPts val="0"/>
                        </a:spcAft>
                        <a:buNone/>
                      </a:pPr>
                      <a:endParaRPr lang="en-US" sz="1600" b="0" i="0" u="none" strike="noStrike" noProof="0" dirty="0">
                        <a:effectLst/>
                      </a:endParaRPr>
                    </a:p>
                    <a:p>
                      <a:pPr marL="0" marR="0" lvl="0" indent="0">
                        <a:lnSpc>
                          <a:spcPct val="107000"/>
                        </a:lnSpc>
                        <a:spcBef>
                          <a:spcPts val="0"/>
                        </a:spcBef>
                        <a:spcAft>
                          <a:spcPts val="0"/>
                        </a:spcAft>
                        <a:buNone/>
                      </a:pPr>
                      <a:r>
                        <a:rPr lang="en-US" sz="1600" b="0" i="0" u="none" strike="noStrike" noProof="0" dirty="0">
                          <a:effectLst/>
                        </a:rPr>
                        <a:t>“Being able to decide what time I want to get out of bed in the morning, if I want to take a shower or not, what food I want to eat, time I want to go out.”</a:t>
                      </a:r>
                      <a:endParaRPr lang="en-US" sz="1600" b="0" i="0" u="none" strike="noStrike" noProof="0" dirty="0">
                        <a:effectLst/>
                        <a:latin typeface="Tahoma"/>
                      </a:endParaRPr>
                    </a:p>
                  </a:txBody>
                  <a:tcPr marL="68580" marR="68580" marT="9525" marB="0">
                    <a:noFill/>
                  </a:tcPr>
                </a:tc>
                <a:extLst>
                  <a:ext uri="{0D108BD9-81ED-4DB2-BD59-A6C34878D82A}">
                    <a16:rowId xmlns:a16="http://schemas.microsoft.com/office/drawing/2014/main" val="113980978"/>
                  </a:ext>
                </a:extLst>
              </a:tr>
              <a:tr h="1073727">
                <a:tc>
                  <a:txBody>
                    <a:bodyPr/>
                    <a:lstStyle/>
                    <a:p>
                      <a:pPr marL="0" lvl="0" algn="ctr">
                        <a:lnSpc>
                          <a:spcPct val="107000"/>
                        </a:lnSpc>
                        <a:spcBef>
                          <a:spcPts val="0"/>
                        </a:spcBef>
                        <a:spcAft>
                          <a:spcPts val="0"/>
                        </a:spcAft>
                        <a:buNone/>
                      </a:pPr>
                      <a:endParaRPr lang="en-US" sz="1600">
                        <a:effectLst/>
                      </a:endParaRPr>
                    </a:p>
                  </a:txBody>
                  <a:tcPr marL="68580" marR="68580" marT="9524" marB="0">
                    <a:noFill/>
                  </a:tcPr>
                </a:tc>
                <a:tc>
                  <a:txBody>
                    <a:bodyPr/>
                    <a:lstStyle/>
                    <a:p>
                      <a:pPr marL="0" lvl="0" indent="0">
                        <a:lnSpc>
                          <a:spcPct val="107000"/>
                        </a:lnSpc>
                        <a:spcBef>
                          <a:spcPts val="0"/>
                        </a:spcBef>
                        <a:spcAft>
                          <a:spcPts val="0"/>
                        </a:spcAft>
                        <a:buNone/>
                      </a:pPr>
                      <a:endParaRPr lang="en-US" sz="1600" b="0" i="0" u="none" strike="noStrike" noProof="0">
                        <a:effectLst/>
                      </a:endParaRPr>
                    </a:p>
                    <a:p>
                      <a:pPr marL="0" lvl="0" indent="0">
                        <a:lnSpc>
                          <a:spcPct val="107000"/>
                        </a:lnSpc>
                        <a:spcBef>
                          <a:spcPts val="0"/>
                        </a:spcBef>
                        <a:spcAft>
                          <a:spcPts val="0"/>
                        </a:spcAft>
                        <a:buNone/>
                      </a:pPr>
                      <a:r>
                        <a:rPr lang="en-US" sz="1600" b="0" i="0" u="none" strike="noStrike" noProof="0">
                          <a:effectLst/>
                        </a:rPr>
                        <a:t>"Meaningful" and "significant" choice</a:t>
                      </a:r>
                    </a:p>
                  </a:txBody>
                  <a:tcPr marL="68580" marR="68580" marT="9524" marB="0">
                    <a:noFill/>
                  </a:tcPr>
                </a:tc>
                <a:tc>
                  <a:txBody>
                    <a:bodyPr/>
                    <a:lstStyle/>
                    <a:p>
                      <a:pPr marL="0" lvl="0" indent="0">
                        <a:lnSpc>
                          <a:spcPct val="107000"/>
                        </a:lnSpc>
                        <a:spcBef>
                          <a:spcPts val="0"/>
                        </a:spcBef>
                        <a:spcAft>
                          <a:spcPts val="0"/>
                        </a:spcAft>
                        <a:buNone/>
                      </a:pPr>
                      <a:endParaRPr lang="en-US" sz="1600" b="0" i="0" u="none" strike="noStrike" noProof="0" dirty="0">
                        <a:effectLst/>
                        <a:latin typeface="Tahoma"/>
                      </a:endParaRPr>
                    </a:p>
                    <a:p>
                      <a:pPr marL="0" lvl="0" indent="0">
                        <a:lnSpc>
                          <a:spcPct val="107000"/>
                        </a:lnSpc>
                        <a:spcBef>
                          <a:spcPts val="0"/>
                        </a:spcBef>
                        <a:spcAft>
                          <a:spcPts val="0"/>
                        </a:spcAft>
                        <a:buNone/>
                      </a:pPr>
                      <a:r>
                        <a:rPr lang="en-US" sz="1600" b="0" i="0" u="none" strike="noStrike" noProof="0" dirty="0">
                          <a:effectLst/>
                          <a:latin typeface="Tahoma"/>
                        </a:rPr>
                        <a:t>“I don't get to make choices, but I have input into choices that are available.” </a:t>
                      </a:r>
                      <a:endParaRPr lang="en-US" dirty="0"/>
                    </a:p>
                  </a:txBody>
                  <a:tcPr marL="68580" marR="68580" marT="9524" marB="0">
                    <a:noFill/>
                  </a:tcPr>
                </a:tc>
                <a:extLst>
                  <a:ext uri="{0D108BD9-81ED-4DB2-BD59-A6C34878D82A}">
                    <a16:rowId xmlns:a16="http://schemas.microsoft.com/office/drawing/2014/main" val="1299401358"/>
                  </a:ext>
                </a:extLst>
              </a:tr>
              <a:tr h="1194954">
                <a:tc>
                  <a:txBody>
                    <a:bodyPr/>
                    <a:lstStyle/>
                    <a:p>
                      <a:pPr marL="0" lvl="0" algn="ctr">
                        <a:lnSpc>
                          <a:spcPct val="107000"/>
                        </a:lnSpc>
                        <a:spcBef>
                          <a:spcPts val="0"/>
                        </a:spcBef>
                        <a:spcAft>
                          <a:spcPts val="0"/>
                        </a:spcAft>
                        <a:buNone/>
                      </a:pPr>
                      <a:endParaRPr lang="en-US" sz="1600">
                        <a:effectLst/>
                      </a:endParaRPr>
                    </a:p>
                  </a:txBody>
                  <a:tcPr marL="68580" marR="68580" marT="9524" marB="0">
                    <a:noFill/>
                  </a:tcPr>
                </a:tc>
                <a:tc>
                  <a:txBody>
                    <a:bodyPr/>
                    <a:lstStyle/>
                    <a:p>
                      <a:pPr marL="0" lvl="0" indent="0">
                        <a:lnSpc>
                          <a:spcPct val="107000"/>
                        </a:lnSpc>
                        <a:spcBef>
                          <a:spcPts val="0"/>
                        </a:spcBef>
                        <a:spcAft>
                          <a:spcPts val="0"/>
                        </a:spcAft>
                        <a:buNone/>
                      </a:pPr>
                      <a:endParaRPr lang="en-US" sz="1600" b="0" i="0" u="none" strike="noStrike" noProof="0">
                        <a:effectLst/>
                      </a:endParaRPr>
                    </a:p>
                    <a:p>
                      <a:pPr marL="0" lvl="0" indent="0">
                        <a:lnSpc>
                          <a:spcPct val="107000"/>
                        </a:lnSpc>
                        <a:spcBef>
                          <a:spcPts val="0"/>
                        </a:spcBef>
                        <a:spcAft>
                          <a:spcPts val="0"/>
                        </a:spcAft>
                        <a:buNone/>
                      </a:pPr>
                      <a:r>
                        <a:rPr lang="en-US" sz="1600" b="0" i="0" u="none" strike="noStrike" noProof="0">
                          <a:effectLst/>
                        </a:rPr>
                        <a:t>Leadership</a:t>
                      </a:r>
                    </a:p>
                  </a:txBody>
                  <a:tcPr marL="68580" marR="68580" marT="9524" marB="0">
                    <a:noFill/>
                  </a:tcPr>
                </a:tc>
                <a:tc>
                  <a:txBody>
                    <a:bodyPr/>
                    <a:lstStyle/>
                    <a:p>
                      <a:pPr marL="0" lvl="0" indent="0">
                        <a:lnSpc>
                          <a:spcPct val="107000"/>
                        </a:lnSpc>
                        <a:spcBef>
                          <a:spcPts val="0"/>
                        </a:spcBef>
                        <a:spcAft>
                          <a:spcPts val="0"/>
                        </a:spcAft>
                        <a:buNone/>
                      </a:pPr>
                      <a:endParaRPr lang="en-US" sz="1600" b="0" i="0" u="none" strike="noStrike" noProof="0" dirty="0">
                        <a:effectLst/>
                        <a:latin typeface="Tahoma"/>
                      </a:endParaRPr>
                    </a:p>
                    <a:p>
                      <a:pPr marL="0" lvl="0" indent="0">
                        <a:lnSpc>
                          <a:spcPct val="107000"/>
                        </a:lnSpc>
                        <a:spcBef>
                          <a:spcPts val="0"/>
                        </a:spcBef>
                        <a:spcAft>
                          <a:spcPts val="0"/>
                        </a:spcAft>
                        <a:buNone/>
                      </a:pPr>
                      <a:r>
                        <a:rPr lang="en-US" sz="1600" b="0" i="0" u="none" strike="noStrike" noProof="0" dirty="0">
                          <a:effectLst/>
                          <a:latin typeface="Tahoma"/>
                        </a:rPr>
                        <a:t>"My choice, my way" - These are my goals, but I need your help to accomplish them.</a:t>
                      </a:r>
                      <a:endParaRPr lang="en-US" dirty="0"/>
                    </a:p>
                  </a:txBody>
                  <a:tcPr marL="68580" marR="68580" marT="9524" marB="0">
                    <a:noFill/>
                  </a:tcPr>
                </a:tc>
                <a:extLst>
                  <a:ext uri="{0D108BD9-81ED-4DB2-BD59-A6C34878D82A}">
                    <a16:rowId xmlns:a16="http://schemas.microsoft.com/office/drawing/2014/main" val="648120692"/>
                  </a:ext>
                </a:extLst>
              </a:tr>
            </a:tbl>
          </a:graphicData>
        </a:graphic>
      </p:graphicFrame>
      <p:sp>
        <p:nvSpPr>
          <p:cNvPr id="3" name="Slide Number Placeholder 2">
            <a:extLst>
              <a:ext uri="{FF2B5EF4-FFF2-40B4-BE49-F238E27FC236}">
                <a16:creationId xmlns:a16="http://schemas.microsoft.com/office/drawing/2014/main" id="{C0EDFA57-CCF4-0EBE-50D2-1F9782E632A0}"/>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598364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ea typeface="Tahoma"/>
                <a:cs typeface="Tahoma"/>
              </a:rPr>
              <a:t>Organization, training, and staffing considerations</a:t>
            </a:r>
          </a:p>
        </p:txBody>
      </p:sp>
      <p:graphicFrame>
        <p:nvGraphicFramePr>
          <p:cNvPr id="4" name="Table 3">
            <a:extLst>
              <a:ext uri="{FF2B5EF4-FFF2-40B4-BE49-F238E27FC236}">
                <a16:creationId xmlns:a16="http://schemas.microsoft.com/office/drawing/2014/main" id="{E770D245-D39A-2DDD-55A4-677DBE32CBB7}"/>
              </a:ext>
            </a:extLst>
          </p:cNvPr>
          <p:cNvGraphicFramePr>
            <a:graphicFrameLocks noGrp="1"/>
          </p:cNvGraphicFramePr>
          <p:nvPr/>
        </p:nvGraphicFramePr>
        <p:xfrm>
          <a:off x="1427600" y="1709076"/>
          <a:ext cx="9239098" cy="4652582"/>
        </p:xfrm>
        <a:graphic>
          <a:graphicData uri="http://schemas.openxmlformats.org/drawingml/2006/table">
            <a:tbl>
              <a:tblPr firstRow="1" firstCol="1">
                <a:tableStyleId>{BC89EF96-8CEA-46FF-86C4-4CE0E7609802}</a:tableStyleId>
              </a:tblPr>
              <a:tblGrid>
                <a:gridCol w="1996339">
                  <a:extLst>
                    <a:ext uri="{9D8B030D-6E8A-4147-A177-3AD203B41FA5}">
                      <a16:colId xmlns:a16="http://schemas.microsoft.com/office/drawing/2014/main" val="732021187"/>
                    </a:ext>
                  </a:extLst>
                </a:gridCol>
                <a:gridCol w="7242759">
                  <a:extLst>
                    <a:ext uri="{9D8B030D-6E8A-4147-A177-3AD203B41FA5}">
                      <a16:colId xmlns:a16="http://schemas.microsoft.com/office/drawing/2014/main" val="781016425"/>
                    </a:ext>
                  </a:extLst>
                </a:gridCol>
              </a:tblGrid>
              <a:tr h="249527">
                <a:tc>
                  <a:txBody>
                    <a:bodyPr/>
                    <a:lstStyle/>
                    <a:p>
                      <a:pPr marL="0" marR="0">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0"/>
                        </a:spcAft>
                      </a:pPr>
                      <a:r>
                        <a:rPr lang="en-US" sz="1600">
                          <a:effectLst/>
                        </a:rPr>
                        <a:t>     </a:t>
                      </a:r>
                      <a:endParaRPr lang="en-US" sz="1600">
                        <a:effectLst/>
                        <a:latin typeface="Calibri"/>
                        <a:cs typeface="Times New Roman"/>
                      </a:endParaRPr>
                    </a:p>
                  </a:txBody>
                  <a:tcPr marL="68580" marR="68580" marT="9525" marB="0"/>
                </a:tc>
                <a:extLst>
                  <a:ext uri="{0D108BD9-81ED-4DB2-BD59-A6C34878D82A}">
                    <a16:rowId xmlns:a16="http://schemas.microsoft.com/office/drawing/2014/main" val="3824754834"/>
                  </a:ext>
                </a:extLst>
              </a:tr>
              <a:tr h="1452606">
                <a:tc>
                  <a:txBody>
                    <a:bodyPr/>
                    <a:lstStyle/>
                    <a:p>
                      <a:pPr marL="0" marR="0">
                        <a:lnSpc>
                          <a:spcPct val="107000"/>
                        </a:lnSpc>
                        <a:spcBef>
                          <a:spcPts val="0"/>
                        </a:spcBef>
                        <a:spcAft>
                          <a:spcPts val="0"/>
                        </a:spcAft>
                      </a:pPr>
                      <a:endParaRPr lang="en-US" sz="1600">
                        <a:effectLst/>
                      </a:endParaRPr>
                    </a:p>
                    <a:p>
                      <a:pPr marL="0" marR="0">
                        <a:lnSpc>
                          <a:spcPct val="107000"/>
                        </a:lnSpc>
                        <a:spcBef>
                          <a:spcPts val="0"/>
                        </a:spcBef>
                        <a:spcAft>
                          <a:spcPts val="0"/>
                        </a:spcAft>
                      </a:pPr>
                      <a:r>
                        <a:rPr lang="en-US" sz="1600">
                          <a:effectLst/>
                        </a:rPr>
                        <a:t>Organization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a:effectLst/>
                        </a:rPr>
                        <a:t>Person-centered practices implemented but not formalized</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a:effectLst/>
                          <a:latin typeface="+mj-lt"/>
                          <a:ea typeface="Calibri" panose="020F0502020204030204" pitchFamily="34" charset="0"/>
                          <a:cs typeface="Times New Roman"/>
                        </a:rPr>
                        <a:t>Service reimbursement rates (1:1)</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a:effectLst/>
                          <a:latin typeface="+mj-lt"/>
                          <a:ea typeface="Calibri" panose="020F0502020204030204" pitchFamily="34" charset="0"/>
                          <a:cs typeface="Times New Roman"/>
                        </a:rPr>
                        <a:t>Administrative barriers and waitlists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457200" algn="l"/>
                        </a:tabLst>
                        <a:defRPr/>
                      </a:pPr>
                      <a:r>
                        <a:rPr lang="en-US" sz="1600">
                          <a:effectLst/>
                          <a:latin typeface="+mj-lt"/>
                          <a:ea typeface="Calibri" panose="020F0502020204030204" pitchFamily="34" charset="0"/>
                          <a:cs typeface="Times New Roman"/>
                        </a:rPr>
                        <a:t>Urban v. rural access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457200" algn="l"/>
                        </a:tabLst>
                        <a:defRPr/>
                      </a:pPr>
                      <a:r>
                        <a:rPr lang="en-US" sz="1600" kern="1200">
                          <a:solidFill>
                            <a:schemeClr val="tx1"/>
                          </a:solidFill>
                          <a:effectLst/>
                          <a:latin typeface="+mn-lt"/>
                          <a:ea typeface="Calibri" panose="020F0502020204030204" pitchFamily="34" charset="0"/>
                          <a:cs typeface="Times New Roman"/>
                        </a:rPr>
                        <a:t>Interorganizational collaboration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tab pos="457200" algn="l"/>
                        </a:tabLst>
                        <a:defRPr/>
                      </a:pPr>
                      <a:endParaRPr lang="en-US" sz="1600" kern="1200">
                        <a:solidFill>
                          <a:schemeClr val="tx1"/>
                        </a:solidFill>
                        <a:effectLst/>
                        <a:latin typeface="+mn-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877561476"/>
                  </a:ext>
                </a:extLst>
              </a:tr>
              <a:tr h="1211990">
                <a:tc>
                  <a:txBody>
                    <a:bodyPr/>
                    <a:lstStyle/>
                    <a:p>
                      <a:pPr marL="0" marR="0">
                        <a:lnSpc>
                          <a:spcPct val="107000"/>
                        </a:lnSpc>
                        <a:spcBef>
                          <a:spcPts val="0"/>
                        </a:spcBef>
                        <a:spcAft>
                          <a:spcPts val="0"/>
                        </a:spcAft>
                      </a:pPr>
                      <a:endParaRPr lang="en-US" sz="1600">
                        <a:effectLst/>
                      </a:endParaRPr>
                    </a:p>
                    <a:p>
                      <a:pPr marL="0" marR="0">
                        <a:lnSpc>
                          <a:spcPct val="107000"/>
                        </a:lnSpc>
                        <a:spcBef>
                          <a:spcPts val="0"/>
                        </a:spcBef>
                        <a:spcAft>
                          <a:spcPts val="0"/>
                        </a:spcAft>
                      </a:pPr>
                      <a:r>
                        <a:rPr lang="en-US" sz="1600">
                          <a:effectLst/>
                        </a:rPr>
                        <a:t>Training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latin typeface="+mj-lt"/>
                          <a:ea typeface="Calibri" panose="020F0502020204030204" pitchFamily="34" charset="0"/>
                          <a:cs typeface="Times New Roman"/>
                        </a:rPr>
                        <a:t>Lack of consistent training</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a:effectLst/>
                          <a:latin typeface="+mj-lt"/>
                          <a:ea typeface="Calibri" panose="020F0502020204030204" pitchFamily="34" charset="0"/>
                          <a:cs typeface="Times New Roman"/>
                        </a:rPr>
                        <a:t>State and organization training continuity and variation</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mj-lt"/>
                        </a:rPr>
                        <a:t>Formalized person-centered training</a:t>
                      </a:r>
                    </a:p>
                    <a:p>
                      <a:pPr marL="342900" marR="0" lvl="0" indent="-342900">
                        <a:lnSpc>
                          <a:spcPct val="107000"/>
                        </a:lnSpc>
                        <a:spcBef>
                          <a:spcPts val="0"/>
                        </a:spcBef>
                        <a:spcAft>
                          <a:spcPts val="0"/>
                        </a:spcAft>
                        <a:buFont typeface="Symbol" panose="05050102010706020507" pitchFamily="18" charset="2"/>
                        <a:buChar char=""/>
                      </a:pPr>
                      <a:r>
                        <a:rPr lang="en-US" sz="1600">
                          <a:effectLst/>
                          <a:latin typeface="+mj-lt"/>
                          <a:cs typeface="Times New Roman"/>
                        </a:rPr>
                        <a:t>Use of interventions</a:t>
                      </a:r>
                      <a:endParaRPr lang="en-US"/>
                    </a:p>
                    <a:p>
                      <a:pPr marL="342900" marR="0" lvl="0" indent="-342900">
                        <a:lnSpc>
                          <a:spcPct val="107000"/>
                        </a:lnSpc>
                        <a:spcBef>
                          <a:spcPts val="0"/>
                        </a:spcBef>
                        <a:spcAft>
                          <a:spcPts val="0"/>
                        </a:spcAft>
                        <a:buFont typeface="Symbol" panose="05050102010706020507" pitchFamily="18" charset="2"/>
                        <a:buChar char=""/>
                        <a:tabLst>
                          <a:tab pos="457200" algn="l"/>
                        </a:tabLst>
                      </a:pPr>
                      <a:endParaRPr lang="en-US" sz="160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671057525"/>
                  </a:ext>
                </a:extLst>
              </a:tr>
              <a:tr h="1452606">
                <a:tc>
                  <a:txBody>
                    <a:bodyPr/>
                    <a:lstStyle/>
                    <a:p>
                      <a:pPr marL="0" marR="0">
                        <a:lnSpc>
                          <a:spcPct val="107000"/>
                        </a:lnSpc>
                        <a:spcBef>
                          <a:spcPts val="0"/>
                        </a:spcBef>
                        <a:spcAft>
                          <a:spcPts val="0"/>
                        </a:spcAft>
                      </a:pPr>
                      <a:endParaRPr lang="en-US" sz="1600">
                        <a:effectLst/>
                        <a:latin typeface="+mn-lt"/>
                      </a:endParaRPr>
                    </a:p>
                    <a:p>
                      <a:pPr marL="0" marR="0">
                        <a:lnSpc>
                          <a:spcPct val="107000"/>
                        </a:lnSpc>
                        <a:spcBef>
                          <a:spcPts val="0"/>
                        </a:spcBef>
                        <a:spcAft>
                          <a:spcPts val="0"/>
                        </a:spcAft>
                      </a:pPr>
                      <a:r>
                        <a:rPr lang="en-US" sz="1600">
                          <a:effectLst/>
                        </a:rPr>
                        <a:t>Staffing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a:effectLst/>
                        </a:rPr>
                        <a:t>High turn-over and l</a:t>
                      </a:r>
                      <a:r>
                        <a:rPr lang="en-US" sz="1600">
                          <a:effectLst/>
                          <a:latin typeface="+mj-lt"/>
                          <a:ea typeface="Calibri" panose="020F0502020204030204" pitchFamily="34" charset="0"/>
                          <a:cs typeface="Times New Roman"/>
                        </a:rPr>
                        <a:t>ow-wages</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a:effectLst/>
                          <a:latin typeface="+mj-lt"/>
                          <a:ea typeface="Calibri" panose="020F0502020204030204" pitchFamily="34" charset="0"/>
                          <a:cs typeface="Times New Roman"/>
                        </a:rPr>
                        <a:t>COVID-19</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a:effectLst/>
                          <a:latin typeface="+mj-lt"/>
                          <a:ea typeface="Calibri" panose="020F0502020204030204" pitchFamily="34" charset="0"/>
                          <a:cs typeface="Times New Roman"/>
                        </a:rPr>
                        <a:t>Family care provider restrictions</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kern="1200">
                          <a:solidFill>
                            <a:schemeClr val="tx1"/>
                          </a:solidFill>
                          <a:effectLst/>
                          <a:latin typeface="+mn-lt"/>
                          <a:ea typeface="Calibri" panose="020F0502020204030204" pitchFamily="34" charset="0"/>
                          <a:cs typeface="Times New Roman"/>
                        </a:rPr>
                        <a:t>Passion and creativity</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600" kern="1200">
                          <a:solidFill>
                            <a:schemeClr val="tx1"/>
                          </a:solidFill>
                          <a:effectLst/>
                          <a:latin typeface="+mn-lt"/>
                          <a:ea typeface="Calibri" panose="020F0502020204030204" pitchFamily="34" charset="0"/>
                          <a:cs typeface="Times New Roman"/>
                        </a:rPr>
                        <a:t>Career advancement opportunities</a:t>
                      </a:r>
                    </a:p>
                    <a:p>
                      <a:pPr marL="342900" marR="0" lvl="0" indent="-342900">
                        <a:lnSpc>
                          <a:spcPct val="107000"/>
                        </a:lnSpc>
                        <a:spcBef>
                          <a:spcPts val="0"/>
                        </a:spcBef>
                        <a:spcAft>
                          <a:spcPts val="0"/>
                        </a:spcAft>
                        <a:buFont typeface="Symbol" panose="05050102010706020507" pitchFamily="18" charset="2"/>
                        <a:buChar char=""/>
                        <a:tabLst>
                          <a:tab pos="457200" algn="l"/>
                        </a:tabLst>
                      </a:pPr>
                      <a:endParaRPr lang="en-US" sz="1600">
                        <a:effectLst/>
                        <a:latin typeface="+mj-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13980978"/>
                  </a:ext>
                </a:extLst>
              </a:tr>
            </a:tbl>
          </a:graphicData>
        </a:graphic>
      </p:graphicFrame>
      <p:sp>
        <p:nvSpPr>
          <p:cNvPr id="3" name="Slide Number Placeholder 2">
            <a:extLst>
              <a:ext uri="{FF2B5EF4-FFF2-40B4-BE49-F238E27FC236}">
                <a16:creationId xmlns:a16="http://schemas.microsoft.com/office/drawing/2014/main" id="{33A06128-3888-2BB4-10CA-FEC3A1B880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50638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Tahoma"/>
                <a:cs typeface="Tahoma"/>
              </a:rPr>
              <a:t>COVID-19 considerations</a:t>
            </a:r>
          </a:p>
        </p:txBody>
      </p:sp>
      <p:sp>
        <p:nvSpPr>
          <p:cNvPr id="5" name="Content Placeholder 2">
            <a:extLst>
              <a:ext uri="{FF2B5EF4-FFF2-40B4-BE49-F238E27FC236}">
                <a16:creationId xmlns:a16="http://schemas.microsoft.com/office/drawing/2014/main" id="{40C6EAFD-DF9F-4CBC-1F41-3021AE4C9476}"/>
              </a:ext>
            </a:extLst>
          </p:cNvPr>
          <p:cNvSpPr>
            <a:spLocks noGrp="1"/>
          </p:cNvSpPr>
          <p:nvPr>
            <p:ph sz="half" idx="1"/>
          </p:nvPr>
        </p:nvSpPr>
        <p:spPr>
          <a:xfrm>
            <a:off x="838200" y="1825625"/>
            <a:ext cx="9580417" cy="4334020"/>
          </a:xfrm>
        </p:spPr>
        <p:txBody>
          <a:bodyPr vert="horz" lIns="91440" tIns="45720" rIns="91440" bIns="45720" rtlCol="0" anchor="t">
            <a:normAutofit lnSpcReduction="10000"/>
          </a:bodyPr>
          <a:lstStyle/>
          <a:p>
            <a:r>
              <a:rPr lang="en-US">
                <a:ea typeface="Tahoma"/>
                <a:cs typeface="Tahoma"/>
              </a:rPr>
              <a:t> Hiring and retention</a:t>
            </a:r>
          </a:p>
          <a:p>
            <a:r>
              <a:rPr lang="en-US">
                <a:ea typeface="Tahoma"/>
                <a:cs typeface="Tahoma"/>
              </a:rPr>
              <a:t> In-person v. virtual</a:t>
            </a:r>
          </a:p>
          <a:p>
            <a:pPr lvl="1"/>
            <a:r>
              <a:rPr lang="en-US">
                <a:ea typeface="Tahoma"/>
                <a:cs typeface="Tahoma"/>
              </a:rPr>
              <a:t>Access to technology</a:t>
            </a:r>
          </a:p>
          <a:p>
            <a:pPr lvl="1"/>
            <a:r>
              <a:rPr lang="en-US">
                <a:ea typeface="Tahoma"/>
                <a:cs typeface="Tahoma"/>
              </a:rPr>
              <a:t>Adapting to technology</a:t>
            </a:r>
          </a:p>
          <a:p>
            <a:r>
              <a:rPr lang="en-US">
                <a:ea typeface="Tahoma"/>
                <a:cs typeface="Tahoma"/>
              </a:rPr>
              <a:t> Vaccination and mask-wearing</a:t>
            </a:r>
          </a:p>
          <a:p>
            <a:pPr lvl="1"/>
            <a:r>
              <a:rPr lang="en-US">
                <a:ea typeface="Tahoma"/>
                <a:cs typeface="Tahoma"/>
              </a:rPr>
              <a:t>Choice and control</a:t>
            </a:r>
          </a:p>
          <a:p>
            <a:r>
              <a:rPr lang="en-US">
                <a:ea typeface="Tahoma"/>
                <a:cs typeface="Tahoma"/>
              </a:rPr>
              <a:t> Resiliency, charity, and creativity</a:t>
            </a:r>
          </a:p>
          <a:p>
            <a:r>
              <a:rPr lang="en-US">
                <a:ea typeface="Tahoma"/>
                <a:cs typeface="Tahoma"/>
              </a:rPr>
              <a:t> Medicaid flexibilities</a:t>
            </a:r>
          </a:p>
          <a:p>
            <a:r>
              <a:rPr lang="en-US">
                <a:ea typeface="Tahoma"/>
                <a:cs typeface="Tahoma"/>
              </a:rPr>
              <a:t> From person-centered practices to meeting basic needs</a:t>
            </a:r>
          </a:p>
        </p:txBody>
      </p:sp>
      <p:sp>
        <p:nvSpPr>
          <p:cNvPr id="3" name="Slide Number Placeholder 2">
            <a:extLst>
              <a:ext uri="{FF2B5EF4-FFF2-40B4-BE49-F238E27FC236}">
                <a16:creationId xmlns:a16="http://schemas.microsoft.com/office/drawing/2014/main" id="{A29B00B5-D9CE-3B79-B464-04A3C558C8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2505379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HCBS organization case studies</a:t>
            </a:r>
          </a:p>
        </p:txBody>
      </p:sp>
      <p:sp>
        <p:nvSpPr>
          <p:cNvPr id="3" name="Content Placeholder 2"/>
          <p:cNvSpPr>
            <a:spLocks noGrp="1"/>
          </p:cNvSpPr>
          <p:nvPr>
            <p:ph sz="half" idx="1"/>
          </p:nvPr>
        </p:nvSpPr>
        <p:spPr>
          <a:xfrm>
            <a:off x="838200" y="1825625"/>
            <a:ext cx="10515600" cy="4334020"/>
          </a:xfrm>
        </p:spPr>
        <p:txBody>
          <a:bodyPr vert="horz" lIns="91440" tIns="45720" rIns="91440" bIns="45720" rtlCol="0" anchor="t">
            <a:normAutofit/>
          </a:bodyPr>
          <a:lstStyle/>
          <a:p>
            <a:r>
              <a:rPr lang="en-US">
                <a:ea typeface="Tahoma"/>
                <a:cs typeface="Tahoma"/>
              </a:rPr>
              <a:t> Research Aims:</a:t>
            </a:r>
          </a:p>
          <a:p>
            <a:pPr marL="457200" lvl="1" indent="0">
              <a:buNone/>
            </a:pPr>
            <a:r>
              <a:rPr lang="en-US">
                <a:ea typeface="Tahoma"/>
                <a:cs typeface="Tahoma"/>
              </a:rPr>
              <a:t>1. Identify how HCBS leaders and practitioners deliver HCBS person-centered planning and practices.</a:t>
            </a:r>
          </a:p>
          <a:p>
            <a:pPr marL="457200" lvl="1" indent="0">
              <a:buNone/>
            </a:pPr>
            <a:r>
              <a:rPr lang="en-US">
                <a:ea typeface="Tahoma"/>
                <a:cs typeface="Tahoma"/>
              </a:rPr>
              <a:t>2. Identify how HCBS participants engage and experience person-centered planning and practices.</a:t>
            </a:r>
            <a:endParaRPr lang="en-US"/>
          </a:p>
          <a:p>
            <a:r>
              <a:rPr lang="en-US">
                <a:ea typeface="Tahoma"/>
                <a:cs typeface="Tahoma"/>
              </a:rPr>
              <a:t> 6-8 organizations</a:t>
            </a:r>
            <a:endParaRPr lang="en-US"/>
          </a:p>
          <a:p>
            <a:r>
              <a:rPr lang="en-US">
                <a:ea typeface="Tahoma"/>
                <a:cs typeface="Tahoma"/>
              </a:rPr>
              <a:t> Interviews: organization leaders, DSP's, service participants (N depends on the size of the organization)</a:t>
            </a:r>
          </a:p>
          <a:p>
            <a:r>
              <a:rPr lang="en-US">
                <a:ea typeface="Tahoma"/>
                <a:cs typeface="Tahoma"/>
              </a:rPr>
              <a:t> Review of training and documentation materials</a:t>
            </a:r>
          </a:p>
          <a:p>
            <a:pPr lvl="1"/>
            <a:endParaRPr lang="en-US">
              <a:ea typeface="Tahoma"/>
              <a:cs typeface="Tahoma"/>
            </a:endParaRPr>
          </a:p>
        </p:txBody>
      </p:sp>
      <p:sp>
        <p:nvSpPr>
          <p:cNvPr id="4" name="Slide Number Placeholder 3">
            <a:extLst>
              <a:ext uri="{FF2B5EF4-FFF2-40B4-BE49-F238E27FC236}">
                <a16:creationId xmlns:a16="http://schemas.microsoft.com/office/drawing/2014/main" id="{1CB368A1-9755-58FE-48ED-E66C0EA7AE4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2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3070709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F9105-ADBC-EB10-719B-8C03779D67A1}"/>
              </a:ext>
            </a:extLst>
          </p:cNvPr>
          <p:cNvSpPr>
            <a:spLocks noGrp="1"/>
          </p:cNvSpPr>
          <p:nvPr>
            <p:ph type="title" idx="4294967295"/>
          </p:nvPr>
        </p:nvSpPr>
        <p:spPr>
          <a:xfrm>
            <a:off x="838200" y="-837142"/>
            <a:ext cx="10515600" cy="837142"/>
          </a:xfrm>
        </p:spPr>
        <p:txBody>
          <a:bodyPr vert="horz" lIns="91440" tIns="45720" rIns="91440" bIns="45720" rtlCol="0" anchor="b">
            <a:normAutofit/>
          </a:bodyPr>
          <a:lstStyle/>
          <a:p>
            <a:r>
              <a:rPr lang="en-US" dirty="0"/>
              <a:t>Thank you</a:t>
            </a:r>
          </a:p>
        </p:txBody>
      </p:sp>
      <p:sp>
        <p:nvSpPr>
          <p:cNvPr id="2" name="TextBox 1">
            <a:extLst>
              <a:ext uri="{FF2B5EF4-FFF2-40B4-BE49-F238E27FC236}">
                <a16:creationId xmlns:a16="http://schemas.microsoft.com/office/drawing/2014/main" id="{3187FD7A-2156-6C4E-F8BC-B32DDE5432A6}"/>
              </a:ext>
            </a:extLst>
          </p:cNvPr>
          <p:cNvSpPr txBox="1"/>
          <p:nvPr/>
        </p:nvSpPr>
        <p:spPr>
          <a:xfrm>
            <a:off x="3708400" y="1473200"/>
            <a:ext cx="50927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FFFFFF"/>
                </a:solidFill>
                <a:effectLst/>
                <a:uLnTx/>
                <a:uFillTx/>
                <a:latin typeface="Tahoma"/>
                <a:ea typeface="+mn-ea"/>
                <a:cs typeface="+mn-cs"/>
              </a:rPr>
              <a:t>Thank You!</a:t>
            </a:r>
          </a:p>
        </p:txBody>
      </p:sp>
      <p:sp>
        <p:nvSpPr>
          <p:cNvPr id="3" name="TextBox 2">
            <a:extLst>
              <a:ext uri="{FF2B5EF4-FFF2-40B4-BE49-F238E27FC236}">
                <a16:creationId xmlns:a16="http://schemas.microsoft.com/office/drawing/2014/main" id="{E05CCDA3-B477-6936-2642-4E76C5B7CF59}"/>
              </a:ext>
            </a:extLst>
          </p:cNvPr>
          <p:cNvSpPr txBox="1"/>
          <p:nvPr/>
        </p:nvSpPr>
        <p:spPr>
          <a:xfrm>
            <a:off x="2565400" y="3937000"/>
            <a:ext cx="74295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a:ea typeface="+mn-ea"/>
                <a:cs typeface="+mn-cs"/>
              </a:rPr>
              <a:t>https://www.sralab.org/research/labs/CROR/projects/home-and-community-based-services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a:ea typeface="+mn-ea"/>
                <a:cs typeface="+mn-cs"/>
              </a:rPr>
              <a:t>Contact us with any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a:ea typeface="+mn-ea"/>
                <a:cs typeface="+mn-cs"/>
              </a:rPr>
              <a:t>Tonie Sadler (tsadler@sralab.org)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a:ea typeface="+mn-ea"/>
                <a:cs typeface="+mn-cs"/>
              </a:rPr>
              <a:t>Lindsay DuBois (ldubois@sralab.org)</a:t>
            </a:r>
          </a:p>
        </p:txBody>
      </p:sp>
    </p:spTree>
    <p:extLst>
      <p:ext uri="{BB962C8B-B14F-4D97-AF65-F5344CB8AC3E}">
        <p14:creationId xmlns:p14="http://schemas.microsoft.com/office/powerpoint/2010/main" val="255581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mother and daughter smiling for the camera">
            <a:extLst>
              <a:ext uri="{FF2B5EF4-FFF2-40B4-BE49-F238E27FC236}">
                <a16:creationId xmlns:a16="http://schemas.microsoft.com/office/drawing/2014/main" id="{66BA6ACA-F675-4E9A-AD5D-0151119C42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7EFFB07-62B1-438B-8D24-FFC3ACCC1379}"/>
              </a:ext>
            </a:extLst>
          </p:cNvPr>
          <p:cNvSpPr>
            <a:spLocks noGrp="1"/>
          </p:cNvSpPr>
          <p:nvPr>
            <p:ph type="title" idx="4294967295"/>
          </p:nvPr>
        </p:nvSpPr>
        <p:spPr>
          <a:xfrm>
            <a:off x="420043" y="2556647"/>
            <a:ext cx="3821758" cy="1043409"/>
          </a:xfrm>
        </p:spPr>
        <p:txBody>
          <a:bodyPr vert="horz" lIns="91440" tIns="45720" rIns="91440" bIns="45720" rtlCol="0" anchor="ctr">
            <a:normAutofit fontScale="90000"/>
          </a:bodyPr>
          <a:lstStyle/>
          <a:p>
            <a:r>
              <a:rPr lang="en-US" sz="3600" dirty="0"/>
              <a:t>The goal of NCAPPS is to promote systems change that makes person-centered principles not just an aspiration but a reality in the lives of people across the lifespan. </a:t>
            </a:r>
          </a:p>
        </p:txBody>
      </p:sp>
      <p:sp>
        <p:nvSpPr>
          <p:cNvPr id="3" name="Slide Number Placeholder 2">
            <a:extLst>
              <a:ext uri="{FF2B5EF4-FFF2-40B4-BE49-F238E27FC236}">
                <a16:creationId xmlns:a16="http://schemas.microsoft.com/office/drawing/2014/main" id="{DE18C7C9-5E5B-41A5-9700-C9382EF3C64D}"/>
              </a:ext>
            </a:extLst>
          </p:cNvPr>
          <p:cNvSpPr>
            <a:spLocks noGrp="1"/>
          </p:cNvSpPr>
          <p:nvPr>
            <p:ph type="sldNum" sz="quarter" idx="18"/>
          </p:nvPr>
        </p:nvSpPr>
        <p:spPr/>
        <p:txBody>
          <a:bodyPr/>
          <a:lstStyle/>
          <a:p>
            <a:fld id="{A39E18A1-5388-48D7-9BA0-F6425AA8662B}" type="slidenum">
              <a:rPr lang="en-US" smtClean="0"/>
              <a:t>3</a:t>
            </a:fld>
            <a:endParaRPr lang="en-US" dirty="0"/>
          </a:p>
        </p:txBody>
      </p:sp>
    </p:spTree>
    <p:extLst>
      <p:ext uri="{BB962C8B-B14F-4D97-AF65-F5344CB8AC3E}">
        <p14:creationId xmlns:p14="http://schemas.microsoft.com/office/powerpoint/2010/main" val="2638641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805929-51BB-4162-9750-C09FC2B63227}"/>
              </a:ext>
            </a:extLst>
          </p:cNvPr>
          <p:cNvSpPr>
            <a:spLocks noGrp="1"/>
          </p:cNvSpPr>
          <p:nvPr>
            <p:ph type="title"/>
          </p:nvPr>
        </p:nvSpPr>
        <p:spPr/>
        <p:txBody>
          <a:bodyPr/>
          <a:lstStyle/>
          <a:p>
            <a:r>
              <a:rPr lang="en-US" dirty="0"/>
              <a:t>Real-Time Evaluation Questions</a:t>
            </a:r>
          </a:p>
        </p:txBody>
      </p:sp>
      <p:sp>
        <p:nvSpPr>
          <p:cNvPr id="3" name="Text Placeholder 2">
            <a:extLst>
              <a:ext uri="{FF2B5EF4-FFF2-40B4-BE49-F238E27FC236}">
                <a16:creationId xmlns:a16="http://schemas.microsoft.com/office/drawing/2014/main" id="{82298D18-109B-465A-8894-F0E4E5C9F625}"/>
              </a:ext>
            </a:extLst>
          </p:cNvPr>
          <p:cNvSpPr>
            <a:spLocks noGrp="1"/>
          </p:cNvSpPr>
          <p:nvPr>
            <p:ph type="body" sz="quarter" idx="10"/>
          </p:nvPr>
        </p:nvSpPr>
        <p:spPr>
          <a:xfrm>
            <a:off x="1789932" y="1672253"/>
            <a:ext cx="9268212" cy="4384675"/>
          </a:xfrm>
        </p:spPr>
        <p:txBody>
          <a:bodyPr/>
          <a:lstStyle/>
          <a:p>
            <a:pPr>
              <a:spcAft>
                <a:spcPts val="1800"/>
              </a:spcAft>
            </a:pPr>
            <a:r>
              <a:rPr lang="en-US" dirty="0"/>
              <a:t>Please take a moment to respond to these six evaluation questions to help us deliver high-quality NCAPPS webinars.</a:t>
            </a:r>
          </a:p>
          <a:p>
            <a:pPr>
              <a:spcAft>
                <a:spcPts val="1800"/>
              </a:spcAft>
            </a:pPr>
            <a:r>
              <a:rPr lang="en-US" dirty="0"/>
              <a:t>If you have suggestions on how we might improve NCAPPS webinars, or if you have ideas or requests for future webinar topics, please send us a note at </a:t>
            </a:r>
            <a:r>
              <a:rPr lang="en-US" dirty="0">
                <a:hlinkClick r:id="rId2"/>
              </a:rPr>
              <a:t>NCAPPS@hsri.org</a:t>
            </a:r>
            <a:endParaRPr lang="en-US" dirty="0"/>
          </a:p>
          <a:p>
            <a:pPr>
              <a:spcAft>
                <a:spcPts val="1800"/>
              </a:spcAft>
            </a:pPr>
            <a:endParaRPr lang="en-US" dirty="0"/>
          </a:p>
          <a:p>
            <a:pPr>
              <a:spcAft>
                <a:spcPts val="1800"/>
              </a:spcAft>
            </a:pPr>
            <a:endParaRPr lang="en-US" dirty="0"/>
          </a:p>
          <a:p>
            <a:pPr>
              <a:spcAft>
                <a:spcPts val="1800"/>
              </a:spcAft>
            </a:pPr>
            <a:endParaRPr lang="en-US" dirty="0"/>
          </a:p>
        </p:txBody>
      </p:sp>
      <p:sp>
        <p:nvSpPr>
          <p:cNvPr id="2" name="Slide Number Placeholder 1">
            <a:extLst>
              <a:ext uri="{FF2B5EF4-FFF2-40B4-BE49-F238E27FC236}">
                <a16:creationId xmlns:a16="http://schemas.microsoft.com/office/drawing/2014/main" id="{DAF475D6-1C85-421A-BBCE-70D17EA46128}"/>
              </a:ext>
            </a:extLst>
          </p:cNvPr>
          <p:cNvSpPr>
            <a:spLocks noGrp="1"/>
          </p:cNvSpPr>
          <p:nvPr>
            <p:ph type="sldNum" sz="quarter" idx="13"/>
          </p:nvPr>
        </p:nvSpPr>
        <p:spPr/>
        <p:txBody>
          <a:bodyPr/>
          <a:lstStyle/>
          <a:p>
            <a:fld id="{A39E18A1-5388-48D7-9BA0-F6425AA8662B}" type="slidenum">
              <a:rPr lang="en-US" smtClean="0"/>
              <a:pPr/>
              <a:t>30</a:t>
            </a:fld>
            <a:endParaRPr lang="en-US" dirty="0"/>
          </a:p>
        </p:txBody>
      </p:sp>
    </p:spTree>
    <p:extLst>
      <p:ext uri="{BB962C8B-B14F-4D97-AF65-F5344CB8AC3E}">
        <p14:creationId xmlns:p14="http://schemas.microsoft.com/office/powerpoint/2010/main" val="1501752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BC492-170C-CEEB-8479-8C1361FB4509}"/>
              </a:ext>
            </a:extLst>
          </p:cNvPr>
          <p:cNvSpPr>
            <a:spLocks noGrp="1"/>
          </p:cNvSpPr>
          <p:nvPr>
            <p:ph type="title"/>
          </p:nvPr>
        </p:nvSpPr>
        <p:spPr/>
        <p:txBody>
          <a:bodyPr/>
          <a:lstStyle/>
          <a:p>
            <a:r>
              <a:rPr lang="en-US" dirty="0"/>
              <a:t>Real Time Evaluation Questions</a:t>
            </a:r>
          </a:p>
        </p:txBody>
      </p:sp>
      <p:sp>
        <p:nvSpPr>
          <p:cNvPr id="3" name="Text Placeholder 2">
            <a:extLst>
              <a:ext uri="{FF2B5EF4-FFF2-40B4-BE49-F238E27FC236}">
                <a16:creationId xmlns:a16="http://schemas.microsoft.com/office/drawing/2014/main" id="{82298D18-109B-465A-8894-F0E4E5C9F625}"/>
              </a:ext>
            </a:extLst>
          </p:cNvPr>
          <p:cNvSpPr>
            <a:spLocks noGrp="1"/>
          </p:cNvSpPr>
          <p:nvPr>
            <p:ph type="body" sz="quarter" idx="10"/>
          </p:nvPr>
        </p:nvSpPr>
        <p:spPr>
          <a:xfrm>
            <a:off x="510139" y="973325"/>
            <a:ext cx="10961891" cy="5292789"/>
          </a:xfrm>
        </p:spPr>
        <p:txBody>
          <a:bodyPr>
            <a:noAutofit/>
          </a:bodyPr>
          <a:lstStyle/>
          <a:p>
            <a:pPr marL="514350" indent="-514350">
              <a:spcAft>
                <a:spcPts val="1800"/>
              </a:spcAft>
              <a:buFont typeface="+mj-lt"/>
              <a:buAutoNum type="arabicPeriod"/>
            </a:pPr>
            <a:r>
              <a:rPr lang="en-US" sz="2400" b="1" dirty="0">
                <a:latin typeface="+mj-lt"/>
              </a:rPr>
              <a:t>Overall, how would you rate the quality of this webinar?</a:t>
            </a:r>
          </a:p>
          <a:p>
            <a:pPr marL="514350" indent="-514350">
              <a:spcAft>
                <a:spcPts val="1800"/>
              </a:spcAft>
              <a:buFont typeface="+mj-lt"/>
              <a:buAutoNum type="arabicPeriod"/>
            </a:pPr>
            <a:r>
              <a:rPr lang="en-US" sz="2400" b="1" dirty="0">
                <a:latin typeface="+mj-lt"/>
              </a:rPr>
              <a:t>How well did the webinar meet your expectations?</a:t>
            </a:r>
          </a:p>
          <a:p>
            <a:pPr marL="514350" indent="-514350">
              <a:spcAft>
                <a:spcPts val="1800"/>
              </a:spcAft>
              <a:buFont typeface="+mj-lt"/>
              <a:buAutoNum type="arabicPeriod"/>
            </a:pPr>
            <a:r>
              <a:rPr lang="en-US" sz="2400" b="1" dirty="0">
                <a:latin typeface="+mj-lt"/>
              </a:rPr>
              <a:t>Do you think the webinar was too long, too short, or about right?</a:t>
            </a:r>
          </a:p>
          <a:p>
            <a:pPr marL="514350" indent="-514350">
              <a:spcAft>
                <a:spcPts val="1800"/>
              </a:spcAft>
              <a:buFont typeface="+mj-lt"/>
              <a:buAutoNum type="arabicPeriod"/>
            </a:pPr>
            <a:r>
              <a:rPr lang="en-US" sz="2400" b="1" dirty="0">
                <a:latin typeface="+mj-lt"/>
              </a:rPr>
              <a:t>How likely are you to use this information in your work or day-to-day activities?</a:t>
            </a:r>
          </a:p>
          <a:p>
            <a:pPr marL="514350" indent="-514350">
              <a:spcAft>
                <a:spcPts val="1800"/>
              </a:spcAft>
              <a:buFont typeface="+mj-lt"/>
              <a:buAutoNum type="arabicPeriod"/>
            </a:pPr>
            <a:r>
              <a:rPr lang="en-US" sz="2400" b="1" dirty="0">
                <a:latin typeface="+mj-lt"/>
              </a:rPr>
              <a:t>How likely are you to share the recording of this webinar or the PDF slides with colleagues, people you provide services to, or friends?</a:t>
            </a:r>
          </a:p>
          <a:p>
            <a:pPr marL="514350" indent="-514350">
              <a:spcAft>
                <a:spcPts val="1800"/>
              </a:spcAft>
              <a:buFont typeface="+mj-lt"/>
              <a:buAutoNum type="arabicPeriod"/>
            </a:pPr>
            <a:r>
              <a:rPr lang="en-US" sz="2400" b="1" dirty="0">
                <a:latin typeface="+mj-lt"/>
              </a:rPr>
              <a:t>How could future webinars be improved?</a:t>
            </a:r>
          </a:p>
        </p:txBody>
      </p:sp>
      <p:sp>
        <p:nvSpPr>
          <p:cNvPr id="2" name="Slide Number Placeholder 1">
            <a:extLst>
              <a:ext uri="{FF2B5EF4-FFF2-40B4-BE49-F238E27FC236}">
                <a16:creationId xmlns:a16="http://schemas.microsoft.com/office/drawing/2014/main" id="{DAF475D6-1C85-421A-BBCE-70D17EA46128}"/>
              </a:ext>
            </a:extLst>
          </p:cNvPr>
          <p:cNvSpPr>
            <a:spLocks noGrp="1"/>
          </p:cNvSpPr>
          <p:nvPr>
            <p:ph type="sldNum" sz="quarter" idx="13"/>
          </p:nvPr>
        </p:nvSpPr>
        <p:spPr/>
        <p:txBody>
          <a:bodyPr/>
          <a:lstStyle/>
          <a:p>
            <a:fld id="{A39E18A1-5388-48D7-9BA0-F6425AA8662B}" type="slidenum">
              <a:rPr lang="en-US" smtClean="0"/>
              <a:pPr/>
              <a:t>31</a:t>
            </a:fld>
            <a:endParaRPr lang="en-US" dirty="0"/>
          </a:p>
        </p:txBody>
      </p:sp>
    </p:spTree>
    <p:extLst>
      <p:ext uri="{BB962C8B-B14F-4D97-AF65-F5344CB8AC3E}">
        <p14:creationId xmlns:p14="http://schemas.microsoft.com/office/powerpoint/2010/main" val="4202107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06FADE-0FB6-46D5-9FCF-ACE4720FE47C}"/>
              </a:ext>
            </a:extLst>
          </p:cNvPr>
          <p:cNvSpPr>
            <a:spLocks noGrp="1"/>
          </p:cNvSpPr>
          <p:nvPr>
            <p:ph type="title"/>
          </p:nvPr>
        </p:nvSpPr>
        <p:spPr/>
        <p:txBody>
          <a:bodyPr/>
          <a:lstStyle/>
          <a:p>
            <a:r>
              <a:rPr lang="en-US" b="1" dirty="0"/>
              <a:t>Thank You.</a:t>
            </a:r>
          </a:p>
        </p:txBody>
      </p:sp>
      <p:sp>
        <p:nvSpPr>
          <p:cNvPr id="5" name="Text Placeholder 4">
            <a:extLst>
              <a:ext uri="{FF2B5EF4-FFF2-40B4-BE49-F238E27FC236}">
                <a16:creationId xmlns:a16="http://schemas.microsoft.com/office/drawing/2014/main" id="{5E0777B6-C275-46BC-A283-144971516669}"/>
              </a:ext>
            </a:extLst>
          </p:cNvPr>
          <p:cNvSpPr>
            <a:spLocks noGrp="1"/>
          </p:cNvSpPr>
          <p:nvPr>
            <p:ph type="body" sz="quarter" idx="10"/>
          </p:nvPr>
        </p:nvSpPr>
        <p:spPr>
          <a:xfrm>
            <a:off x="6096000" y="736240"/>
            <a:ext cx="5340354" cy="1138774"/>
          </a:xfrm>
        </p:spPr>
        <p:txBody>
          <a:bodyPr/>
          <a:lstStyle/>
          <a:p>
            <a:pPr marL="0" indent="0">
              <a:buNone/>
            </a:pPr>
            <a:r>
              <a:rPr lang="en-US" b="1" dirty="0">
                <a:solidFill>
                  <a:schemeClr val="bg1"/>
                </a:solidFill>
              </a:rPr>
              <a:t>Register for upcoming webinars at </a:t>
            </a:r>
          </a:p>
          <a:p>
            <a:pPr marL="0" indent="0">
              <a:buNone/>
            </a:pPr>
            <a:r>
              <a:rPr lang="en-US" sz="3200" b="1" dirty="0">
                <a:hlinkClick r:id="rId3"/>
              </a:rPr>
              <a:t>ncapps.acl.gov</a:t>
            </a:r>
            <a:endParaRPr lang="en-US" sz="3200" b="1" dirty="0"/>
          </a:p>
          <a:p>
            <a:pPr marL="0" indent="0">
              <a:buNone/>
            </a:pPr>
            <a:endParaRPr lang="en-US" b="1" dirty="0"/>
          </a:p>
        </p:txBody>
      </p:sp>
      <p:sp>
        <p:nvSpPr>
          <p:cNvPr id="4" name="Slide Number Placeholder 3">
            <a:extLst>
              <a:ext uri="{FF2B5EF4-FFF2-40B4-BE49-F238E27FC236}">
                <a16:creationId xmlns:a16="http://schemas.microsoft.com/office/drawing/2014/main" id="{F069FA72-0902-48B5-994B-07FE64107367}"/>
              </a:ext>
            </a:extLst>
          </p:cNvPr>
          <p:cNvSpPr>
            <a:spLocks noGrp="1"/>
          </p:cNvSpPr>
          <p:nvPr>
            <p:ph type="sldNum" sz="quarter" idx="4294967295"/>
          </p:nvPr>
        </p:nvSpPr>
        <p:spPr>
          <a:xfrm>
            <a:off x="9448800" y="6356350"/>
            <a:ext cx="2743200" cy="365125"/>
          </a:xfrm>
        </p:spPr>
        <p:txBody>
          <a:bodyPr/>
          <a:lstStyle/>
          <a:p>
            <a:fld id="{A39E18A1-5388-48D7-9BA0-F6425AA8662B}" type="slidenum">
              <a:rPr lang="en-US" smtClean="0"/>
              <a:t>32</a:t>
            </a:fld>
            <a:endParaRPr lang="en-US" dirty="0"/>
          </a:p>
        </p:txBody>
      </p:sp>
    </p:spTree>
    <p:extLst>
      <p:ext uri="{BB962C8B-B14F-4D97-AF65-F5344CB8AC3E}">
        <p14:creationId xmlns:p14="http://schemas.microsoft.com/office/powerpoint/2010/main" val="147383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C7B24C9-4D38-4B5C-9A30-53E8359437B1}"/>
              </a:ext>
            </a:extLst>
          </p:cNvPr>
          <p:cNvSpPr>
            <a:spLocks noGrp="1"/>
          </p:cNvSpPr>
          <p:nvPr>
            <p:ph type="title" idx="4294967295"/>
          </p:nvPr>
        </p:nvSpPr>
        <p:spPr>
          <a:xfrm>
            <a:off x="4965430" y="629268"/>
            <a:ext cx="6586491" cy="1286160"/>
          </a:xfrm>
        </p:spPr>
        <p:txBody>
          <a:bodyPr vert="horz" lIns="91440" tIns="45720" rIns="91440" bIns="45720" rtlCol="0" anchor="b">
            <a:normAutofit/>
          </a:bodyPr>
          <a:lstStyle/>
          <a:p>
            <a:r>
              <a:rPr lang="en-US" dirty="0"/>
              <a:t>Webinar Logistics</a:t>
            </a:r>
          </a:p>
        </p:txBody>
      </p:sp>
      <p:pic>
        <p:nvPicPr>
          <p:cNvPr id="12" name="Picture Placeholder 12" descr="A photo of a meeting with a presenter in the background and a woman in the foreground with her hand raised to ask a question">
            <a:extLst>
              <a:ext uri="{FF2B5EF4-FFF2-40B4-BE49-F238E27FC236}">
                <a16:creationId xmlns:a16="http://schemas.microsoft.com/office/drawing/2014/main" id="{5CE9F456-49E6-405D-AA91-24D22355F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 y="0"/>
            <a:ext cx="4724400" cy="685800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8A1E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A0886EC-1503-47CE-9C59-5791D328E8C2}"/>
              </a:ext>
            </a:extLst>
          </p:cNvPr>
          <p:cNvSpPr>
            <a:spLocks noGrp="1"/>
          </p:cNvSpPr>
          <p:nvPr>
            <p:ph type="body" sz="quarter" idx="4294967295"/>
          </p:nvPr>
        </p:nvSpPr>
        <p:spPr>
          <a:xfrm>
            <a:off x="4965430" y="2222090"/>
            <a:ext cx="6586489" cy="3785419"/>
          </a:xfrm>
        </p:spPr>
        <p:txBody>
          <a:bodyPr vert="horz" lIns="91440" tIns="45720" rIns="91440" bIns="45720" rtlCol="0">
            <a:noAutofit/>
          </a:bodyPr>
          <a:lstStyle/>
          <a:p>
            <a:r>
              <a:rPr lang="en-US" sz="1800" dirty="0"/>
              <a:t>Participants will be muted during this webinar. You can use the </a:t>
            </a:r>
            <a:r>
              <a:rPr lang="en-US" sz="1800" b="1" dirty="0"/>
              <a:t>chat</a:t>
            </a:r>
            <a:r>
              <a:rPr lang="en-US" sz="1800" dirty="0"/>
              <a:t> feature in Zoom to post questions and communicate with the hosts. </a:t>
            </a:r>
          </a:p>
          <a:p>
            <a:r>
              <a:rPr lang="en-US" sz="1800" dirty="0"/>
              <a:t>Toward the end of the webinar, our speakers will have an opportunity to </a:t>
            </a:r>
            <a:r>
              <a:rPr lang="en-US" sz="1800" b="1" dirty="0"/>
              <a:t>respond to questions </a:t>
            </a:r>
            <a:r>
              <a:rPr lang="en-US" sz="1800" dirty="0"/>
              <a:t>that have been entered into </a:t>
            </a:r>
            <a:r>
              <a:rPr lang="en-US" sz="1800" b="1" dirty="0"/>
              <a:t>chat</a:t>
            </a:r>
            <a:r>
              <a:rPr lang="en-US" sz="1800" dirty="0"/>
              <a:t>.</a:t>
            </a:r>
          </a:p>
          <a:p>
            <a:r>
              <a:rPr lang="en-US" sz="1800" dirty="0"/>
              <a:t>The webinar will be live captioned in English and live interpreted in Spanish.</a:t>
            </a:r>
          </a:p>
          <a:p>
            <a:pPr lvl="1"/>
            <a:r>
              <a:rPr lang="en-US" sz="1400" dirty="0"/>
              <a:t>Live English captions can be accessed by clicking the “CC” button at the bottom of your Zoom screen.</a:t>
            </a:r>
          </a:p>
          <a:p>
            <a:pPr lvl="1"/>
            <a:r>
              <a:rPr lang="en-US" sz="1400" dirty="0"/>
              <a:t>Live Spanish interpretation can be accessed by clicking the “interpretation” button at the bottom of your Zoom screen (world icon).</a:t>
            </a:r>
            <a:endParaRPr lang="en-US" sz="1800" dirty="0"/>
          </a:p>
          <a:p>
            <a:r>
              <a:rPr lang="en-US" sz="1800" dirty="0"/>
              <a:t>This live webinar includes polls and evaluation questions. Please be prepared to interact during polling times. </a:t>
            </a:r>
          </a:p>
        </p:txBody>
      </p:sp>
      <p:sp>
        <p:nvSpPr>
          <p:cNvPr id="7" name="Slide Number Placeholder 6">
            <a:extLst>
              <a:ext uri="{FF2B5EF4-FFF2-40B4-BE49-F238E27FC236}">
                <a16:creationId xmlns:a16="http://schemas.microsoft.com/office/drawing/2014/main" id="{2D724886-80D2-490F-8EA0-EDF219062DD8}"/>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A39E18A1-5388-48D7-9BA0-F6425AA8662B}" type="slidenum">
              <a:rPr lang="en-US">
                <a:solidFill>
                  <a:prstClr val="black">
                    <a:tint val="75000"/>
                  </a:prstClr>
                </a:solidFill>
                <a:latin typeface="Calibri" panose="020F0502020204030204"/>
              </a:rPr>
              <a:pPr>
                <a:spcAft>
                  <a:spcPts val="600"/>
                </a:spcAft>
                <a:defRPr/>
              </a:pPr>
              <a:t>4</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95500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C7B24C9-4D38-4B5C-9A30-53E8359437B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Feedback and Follow-Up</a:t>
            </a:r>
          </a:p>
        </p:txBody>
      </p:sp>
      <p:pic>
        <p:nvPicPr>
          <p:cNvPr id="9" name="Picture Placeholder 12" descr="A photo of a person typing on a laptop that is balanced on his lap&#10;">
            <a:extLst>
              <a:ext uri="{FF2B5EF4-FFF2-40B4-BE49-F238E27FC236}">
                <a16:creationId xmlns:a16="http://schemas.microsoft.com/office/drawing/2014/main" id="{C5CD69AB-A58E-4AE1-BC52-CEA00DD6B13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62951" y="0"/>
            <a:ext cx="5797183" cy="6858000"/>
          </a:xfrm>
          <a:prstGeom prst="rect">
            <a:avLst/>
          </a:prstGeom>
          <a:ln>
            <a:solidFill>
              <a:schemeClr val="accent1"/>
            </a:solidFill>
          </a:ln>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8A1E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A0886EC-1503-47CE-9C59-5791D328E8C2}"/>
              </a:ext>
            </a:extLst>
          </p:cNvPr>
          <p:cNvSpPr>
            <a:spLocks noGrp="1"/>
          </p:cNvSpPr>
          <p:nvPr>
            <p:ph type="body" sz="quarter" idx="10"/>
          </p:nvPr>
        </p:nvSpPr>
        <p:spPr>
          <a:xfrm>
            <a:off x="4965431" y="2438400"/>
            <a:ext cx="6586489" cy="3785419"/>
          </a:xfrm>
        </p:spPr>
        <p:txBody>
          <a:bodyPr vert="horz" lIns="91440" tIns="45720" rIns="91440" bIns="45720" rtlCol="0">
            <a:normAutofit/>
          </a:bodyPr>
          <a:lstStyle/>
          <a:p>
            <a:pPr>
              <a:lnSpc>
                <a:spcPct val="90000"/>
              </a:lnSpc>
            </a:pPr>
            <a:r>
              <a:rPr lang="en-US" sz="2100" dirty="0"/>
              <a:t>After the webinar, you can send follow-up questions and feedback about the webinar to </a:t>
            </a:r>
            <a:r>
              <a:rPr lang="en-US" sz="2100" dirty="0">
                <a:hlinkClick r:id="rId3"/>
              </a:rPr>
              <a:t>NCAPPS@hsri.org</a:t>
            </a:r>
            <a:r>
              <a:rPr lang="en-US" sz="2100" dirty="0"/>
              <a:t>.</a:t>
            </a:r>
          </a:p>
          <a:p>
            <a:pPr marL="0" indent="0">
              <a:lnSpc>
                <a:spcPct val="90000"/>
              </a:lnSpc>
              <a:buNone/>
            </a:pPr>
            <a:br>
              <a:rPr lang="en-US" sz="2100" dirty="0"/>
            </a:br>
            <a:r>
              <a:rPr lang="en-US" sz="2100" dirty="0"/>
              <a:t>(Please note that this email address is not monitored during the webinar.)</a:t>
            </a:r>
          </a:p>
          <a:p>
            <a:pPr>
              <a:lnSpc>
                <a:spcPct val="90000"/>
              </a:lnSpc>
            </a:pPr>
            <a:r>
              <a:rPr lang="en-US" sz="2100" dirty="0"/>
              <a:t>The recorded webinar, along with a pdf version of the slides and a Plain Language summary, will be available within two weeks at NCAPPS.acl.gov. We will also include questions and responses in the materials that are posted following the webinar.</a:t>
            </a:r>
          </a:p>
        </p:txBody>
      </p:sp>
      <p:sp>
        <p:nvSpPr>
          <p:cNvPr id="7" name="Slide Number Placeholder 6">
            <a:extLst>
              <a:ext uri="{FF2B5EF4-FFF2-40B4-BE49-F238E27FC236}">
                <a16:creationId xmlns:a16="http://schemas.microsoft.com/office/drawing/2014/main" id="{2D724886-80D2-490F-8EA0-EDF219062DD8}"/>
              </a:ext>
            </a:extLst>
          </p:cNvPr>
          <p:cNvSpPr>
            <a:spLocks noGrp="1"/>
          </p:cNvSpPr>
          <p:nvPr>
            <p:ph type="sldNum" sz="quarter" idx="13"/>
          </p:nvPr>
        </p:nvSpPr>
        <p:spPr>
          <a:xfrm>
            <a:off x="10167042" y="6356350"/>
            <a:ext cx="1186758" cy="365125"/>
          </a:xfrm>
        </p:spPr>
        <p:txBody>
          <a:bodyPr vert="horz" lIns="91440" tIns="45720" rIns="91440" bIns="45720" rtlCol="0" anchor="ctr">
            <a:normAutofit/>
          </a:bodyPr>
          <a:lstStyle/>
          <a:p>
            <a:pPr>
              <a:spcAft>
                <a:spcPts val="600"/>
              </a:spcAft>
              <a:defRPr/>
            </a:pPr>
            <a:fld id="{A39E18A1-5388-48D7-9BA0-F6425AA8662B}" type="slidenum">
              <a:rPr lang="en-US">
                <a:solidFill>
                  <a:prstClr val="black">
                    <a:tint val="75000"/>
                  </a:prstClr>
                </a:solidFill>
                <a:latin typeface="Calibri" panose="020F0502020204030204"/>
              </a:rPr>
              <a:pPr>
                <a:spcAft>
                  <a:spcPts val="600"/>
                </a:spcAft>
                <a:defRPr/>
              </a:pPr>
              <a:t>5</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78875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805929-51BB-4162-9750-C09FC2B63227}"/>
              </a:ext>
            </a:extLst>
          </p:cNvPr>
          <p:cNvSpPr>
            <a:spLocks noGrp="1"/>
          </p:cNvSpPr>
          <p:nvPr>
            <p:ph type="title"/>
          </p:nvPr>
        </p:nvSpPr>
        <p:spPr>
          <a:xfrm>
            <a:off x="0" y="-1101"/>
            <a:ext cx="12192000" cy="974426"/>
          </a:xfrm>
        </p:spPr>
        <p:txBody>
          <a:bodyPr/>
          <a:lstStyle/>
          <a:p>
            <a:pPr algn="ctr"/>
            <a:r>
              <a:rPr lang="en-US" b="1" dirty="0">
                <a:latin typeface="Arial" panose="020B0604020202020204" pitchFamily="34" charset="0"/>
                <a:cs typeface="Arial" panose="020B0604020202020204" pitchFamily="34" charset="0"/>
              </a:rPr>
              <a:t>Who’s Here?</a:t>
            </a:r>
          </a:p>
        </p:txBody>
      </p:sp>
      <p:sp>
        <p:nvSpPr>
          <p:cNvPr id="3" name="Text Placeholder 2">
            <a:extLst>
              <a:ext uri="{FF2B5EF4-FFF2-40B4-BE49-F238E27FC236}">
                <a16:creationId xmlns:a16="http://schemas.microsoft.com/office/drawing/2014/main" id="{82298D18-109B-465A-8894-F0E4E5C9F625}"/>
              </a:ext>
            </a:extLst>
          </p:cNvPr>
          <p:cNvSpPr>
            <a:spLocks noGrp="1"/>
          </p:cNvSpPr>
          <p:nvPr>
            <p:ph type="body" sz="quarter" idx="10"/>
          </p:nvPr>
        </p:nvSpPr>
        <p:spPr>
          <a:xfrm>
            <a:off x="326496" y="1067410"/>
            <a:ext cx="11539007" cy="1311458"/>
          </a:xfrm>
        </p:spPr>
        <p:txBody>
          <a:bodyPr anchor="ctr">
            <a:normAutofit/>
          </a:bodyPr>
          <a:lstStyle/>
          <a:p>
            <a:pPr marL="0" indent="0" algn="ctr">
              <a:spcBef>
                <a:spcPts val="600"/>
              </a:spcBef>
              <a:spcAft>
                <a:spcPts val="600"/>
              </a:spcAft>
              <a:buNone/>
            </a:pPr>
            <a:r>
              <a:rPr lang="en-US" sz="3200" b="1" dirty="0">
                <a:latin typeface="Arial" panose="020B0604020202020204" pitchFamily="34" charset="0"/>
                <a:cs typeface="Arial" panose="020B0604020202020204" pitchFamily="34" charset="0"/>
              </a:rPr>
              <a:t>“In what role(s) do you self-identify? Select all that apply.”</a:t>
            </a:r>
          </a:p>
        </p:txBody>
      </p:sp>
      <p:sp>
        <p:nvSpPr>
          <p:cNvPr id="4" name="TextBox 3">
            <a:extLst>
              <a:ext uri="{FF2B5EF4-FFF2-40B4-BE49-F238E27FC236}">
                <a16:creationId xmlns:a16="http://schemas.microsoft.com/office/drawing/2014/main" id="{DFB1BB4F-60F2-415C-AF0B-9FE56EE695A1}"/>
              </a:ext>
            </a:extLst>
          </p:cNvPr>
          <p:cNvSpPr txBox="1"/>
          <p:nvPr/>
        </p:nvSpPr>
        <p:spPr>
          <a:xfrm>
            <a:off x="741947" y="2299699"/>
            <a:ext cx="11094318" cy="3585597"/>
          </a:xfrm>
          <a:prstGeom prst="rect">
            <a:avLst/>
          </a:prstGeom>
          <a:noFill/>
        </p:spPr>
        <p:txBody>
          <a:bodyPr wrap="square" numCol="2" rtlCol="0">
            <a:spAutoFit/>
          </a:bodyPr>
          <a:lstStyle/>
          <a:p>
            <a:pPr marL="514350" marR="0" lvl="0" indent="-514350" algn="l" defTabSz="881063" rtl="0" eaLnBrk="1" fontAlgn="auto" latinLnBrk="0" hangingPunct="1">
              <a:lnSpc>
                <a:spcPct val="100000"/>
              </a:lnSpc>
              <a:spcBef>
                <a:spcPts val="600"/>
              </a:spcBef>
              <a:spcAft>
                <a:spcPts val="60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 with a disability/person who uses long-term services and supports</a:t>
            </a:r>
          </a:p>
          <a:p>
            <a:pPr marL="514350" marR="0" lvl="0" indent="-514350" algn="l" defTabSz="881063" rtl="0" eaLnBrk="1" fontAlgn="auto" latinLnBrk="0" hangingPunct="1">
              <a:lnSpc>
                <a:spcPct val="100000"/>
              </a:lnSpc>
              <a:spcBef>
                <a:spcPts val="600"/>
              </a:spcBef>
              <a:spcAft>
                <a:spcPts val="60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Family member/loved one of a person who uses long-term </a:t>
            </a:r>
            <a:r>
              <a:rPr lang="en-US" sz="2400" dirty="0">
                <a:solidFill>
                  <a:prstClr val="black"/>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and supports</a:t>
            </a:r>
          </a:p>
          <a:p>
            <a:pPr marL="514350" marR="0" lvl="0" indent="-514350" algn="l" defTabSz="881063" rtl="0" eaLnBrk="1" fontAlgn="auto" latinLnBrk="0" hangingPunct="1">
              <a:lnSpc>
                <a:spcPct val="100000"/>
              </a:lnSpc>
              <a:spcBef>
                <a:spcPts val="600"/>
              </a:spcBef>
              <a:spcAft>
                <a:spcPts val="600"/>
              </a:spcAft>
              <a:buClrTx/>
              <a:buSzTx/>
              <a:buFontTx/>
              <a:buAutoNum type="arabicPeriod"/>
              <a:tabLst>
                <a:tab pos="4745038" algn="l"/>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Self-advocate/advocate</a:t>
            </a:r>
          </a:p>
          <a:p>
            <a:pPr marL="514350" marR="0" lvl="0" indent="-514350" algn="l" defTabSz="881063" rtl="0" eaLnBrk="1" fontAlgn="auto" latinLnBrk="0" hangingPunct="1">
              <a:lnSpc>
                <a:spcPct val="100000"/>
              </a:lnSpc>
              <a:spcBef>
                <a:spcPts val="600"/>
              </a:spcBef>
              <a:spcAft>
                <a:spcPts val="60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Peer specialist/peer mentor</a:t>
            </a:r>
          </a:p>
          <a:p>
            <a:pPr marL="514350" marR="0" lvl="0" indent="-398463" algn="l" defTabSz="914400" rtl="0" eaLnBrk="1" fontAlgn="auto" latinLnBrk="0" hangingPunct="1">
              <a:lnSpc>
                <a:spcPct val="100000"/>
              </a:lnSpc>
              <a:spcBef>
                <a:spcPts val="600"/>
              </a:spcBef>
              <a:spcAft>
                <a:spcPts val="60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Social worker, counselor, or care manager</a:t>
            </a:r>
          </a:p>
          <a:p>
            <a:pPr marL="514350" marR="0" lvl="0" indent="-341313" algn="l" defTabSz="914400" rtl="0" eaLnBrk="1" fontAlgn="auto" latinLnBrk="0" hangingPunct="1">
              <a:lnSpc>
                <a:spcPct val="100000"/>
              </a:lnSpc>
              <a:spcBef>
                <a:spcPts val="600"/>
              </a:spcBef>
              <a:spcAft>
                <a:spcPts val="60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Researcher/analyst</a:t>
            </a:r>
          </a:p>
          <a:p>
            <a:pPr marL="514350" marR="0" lvl="0" indent="-341313" algn="l" defTabSz="914400" rtl="0" eaLnBrk="1" fontAlgn="auto" latinLnBrk="0" hangingPunct="1">
              <a:lnSpc>
                <a:spcPct val="100000"/>
              </a:lnSpc>
              <a:spcBef>
                <a:spcPts val="600"/>
              </a:spcBef>
              <a:spcAft>
                <a:spcPts val="60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or faith-based service provider organization employee</a:t>
            </a:r>
          </a:p>
          <a:p>
            <a:pPr marL="514350" marR="0" lvl="0" indent="-341313"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Government employee </a:t>
            </a:r>
          </a:p>
          <a:p>
            <a:pPr marR="0" lvl="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(federal, state, tribal, or municipal)</a:t>
            </a:r>
          </a:p>
        </p:txBody>
      </p:sp>
      <p:sp>
        <p:nvSpPr>
          <p:cNvPr id="2" name="Slide Number Placeholder 1">
            <a:extLst>
              <a:ext uri="{FF2B5EF4-FFF2-40B4-BE49-F238E27FC236}">
                <a16:creationId xmlns:a16="http://schemas.microsoft.com/office/drawing/2014/main" id="{DAF475D6-1C85-421A-BBCE-70D17EA4612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8A1-5388-48D7-9BA0-F6425AA866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266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FDF506-3422-1B07-E921-2176912EAC97}"/>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Meet Our Speakers</a:t>
            </a:r>
          </a:p>
        </p:txBody>
      </p:sp>
      <p:sp>
        <p:nvSpPr>
          <p:cNvPr id="3" name="Slide Number Placeholder 2">
            <a:extLst>
              <a:ext uri="{FF2B5EF4-FFF2-40B4-BE49-F238E27FC236}">
                <a16:creationId xmlns:a16="http://schemas.microsoft.com/office/drawing/2014/main" id="{C28E2E4B-4B62-FC9E-C982-E89BDC42893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F88308DD-DDD4-463F-93ED-FB518417F669}" type="slidenum">
              <a:rPr lang="en-US" altLang="en-US" smtClean="0">
                <a:solidFill>
                  <a:schemeClr val="tx1">
                    <a:tint val="75000"/>
                  </a:schemeClr>
                </a:solidFill>
              </a:rPr>
              <a:pPr>
                <a:spcAft>
                  <a:spcPts val="600"/>
                </a:spcAft>
                <a:defRPr/>
              </a:pPr>
              <a:t>7</a:t>
            </a:fld>
            <a:endParaRPr lang="en-US" altLang="en-US">
              <a:solidFill>
                <a:schemeClr val="tx1">
                  <a:tint val="75000"/>
                </a:schemeClr>
              </a:solidFill>
            </a:endParaRPr>
          </a:p>
        </p:txBody>
      </p:sp>
      <p:pic>
        <p:nvPicPr>
          <p:cNvPr id="8" name="Picture 7" descr="Image of the webinar speakers, Lindsay Dubois, Tonie Sadler, Bathey Fong, Reveca Torres, and Hector Manuel Ramirez">
            <a:extLst>
              <a:ext uri="{FF2B5EF4-FFF2-40B4-BE49-F238E27FC236}">
                <a16:creationId xmlns:a16="http://schemas.microsoft.com/office/drawing/2014/main" id="{2A1F23AF-4447-5C6C-F6BC-B7237E747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001" y="2089081"/>
            <a:ext cx="8665994" cy="4267269"/>
          </a:xfrm>
          <a:prstGeom prst="rect">
            <a:avLst/>
          </a:prstGeom>
        </p:spPr>
      </p:pic>
    </p:spTree>
    <p:extLst>
      <p:ext uri="{BB962C8B-B14F-4D97-AF65-F5344CB8AC3E}">
        <p14:creationId xmlns:p14="http://schemas.microsoft.com/office/powerpoint/2010/main" val="393444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C9D4B9-A7FB-3BEF-52E3-1C334846688B}"/>
              </a:ext>
            </a:extLst>
          </p:cNvPr>
          <p:cNvSpPr>
            <a:spLocks noGrp="1"/>
          </p:cNvSpPr>
          <p:nvPr>
            <p:ph type="title" idx="4294967295"/>
          </p:nvPr>
        </p:nvSpPr>
        <p:spPr>
          <a:xfrm>
            <a:off x="838200" y="1879618"/>
            <a:ext cx="10515600" cy="2359025"/>
          </a:xfrm>
        </p:spPr>
        <p:txBody>
          <a:bodyPr>
            <a:noAutofit/>
          </a:bodyPr>
          <a:lstStyle/>
          <a:p>
            <a:pPr algn="ctr"/>
            <a:r>
              <a:rPr lang="en-US" sz="4800" b="0">
                <a:solidFill>
                  <a:schemeClr val="bg1"/>
                </a:solidFill>
                <a:cs typeface="Times New Roman"/>
              </a:rPr>
              <a:t>It’s up to us, what kind of life we want to live:” Promoting Meaningful Person-Centered Practices in Home and Community-Based Service Delivery</a:t>
            </a:r>
          </a:p>
        </p:txBody>
      </p:sp>
      <p:sp>
        <p:nvSpPr>
          <p:cNvPr id="5" name="TextBox 4">
            <a:extLst>
              <a:ext uri="{FF2B5EF4-FFF2-40B4-BE49-F238E27FC236}">
                <a16:creationId xmlns:a16="http://schemas.microsoft.com/office/drawing/2014/main" id="{D1EBC6E0-83F2-4112-2182-E160E05E8FE2}"/>
              </a:ext>
            </a:extLst>
          </p:cNvPr>
          <p:cNvSpPr txBox="1"/>
          <p:nvPr/>
        </p:nvSpPr>
        <p:spPr>
          <a:xfrm>
            <a:off x="2907587" y="4541178"/>
            <a:ext cx="6380251" cy="193899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ahoma"/>
                <a:ea typeface="+mn-ea"/>
                <a:cs typeface="+mn-cs"/>
              </a:rPr>
              <a:t>Bathey</a:t>
            </a:r>
            <a:r>
              <a:rPr kumimoji="0" lang="en-US" sz="2400" b="0" i="0" u="none" strike="noStrike" kern="1200" cap="none" spc="0" normalizeH="0" baseline="0" noProof="0" dirty="0">
                <a:ln>
                  <a:noFill/>
                </a:ln>
                <a:solidFill>
                  <a:srgbClr val="FFFFFF"/>
                </a:solidFill>
                <a:effectLst/>
                <a:uLnTx/>
                <a:uFillTx/>
                <a:latin typeface="Tahoma"/>
                <a:ea typeface="+mn-ea"/>
                <a:cs typeface="+mn-cs"/>
              </a:rPr>
              <a:t> Fong, </a:t>
            </a:r>
            <a:r>
              <a:rPr kumimoji="0" lang="en-US" sz="2400" b="0" i="0" u="none" strike="noStrike" kern="1200" cap="none" spc="0" normalizeH="0" baseline="0" noProof="0" dirty="0" err="1">
                <a:ln>
                  <a:noFill/>
                </a:ln>
                <a:solidFill>
                  <a:srgbClr val="FFFFFF"/>
                </a:solidFill>
                <a:effectLst/>
                <a:uLnTx/>
                <a:uFillTx/>
                <a:latin typeface="Tahoma"/>
                <a:ea typeface="+mn-ea"/>
                <a:cs typeface="+mn-cs"/>
              </a:rPr>
              <a:t>Reveca</a:t>
            </a:r>
            <a:r>
              <a:rPr kumimoji="0" lang="en-US" sz="2400" b="0" i="0" u="none" strike="noStrike" kern="1200" cap="none" spc="0" normalizeH="0" baseline="0" noProof="0" dirty="0">
                <a:ln>
                  <a:noFill/>
                </a:ln>
                <a:solidFill>
                  <a:srgbClr val="FFFFFF"/>
                </a:solidFill>
                <a:effectLst/>
                <a:uLnTx/>
                <a:uFillTx/>
                <a:latin typeface="Tahoma"/>
                <a:ea typeface="+mn-ea"/>
                <a:cs typeface="+mn-cs"/>
              </a:rPr>
              <a:t> Torres, and Héctor Ramírez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ahoma"/>
                <a:ea typeface="+mn-ea"/>
                <a:cs typeface="+mn-cs"/>
              </a:rPr>
              <a:t>Lindsay DuBois and Tonie Sadler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63189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F8E5-6227-4201-9DD8-D13E308CED7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A2DB2CDA-99F2-5F46-515B-68E798904935}"/>
              </a:ext>
            </a:extLst>
          </p:cNvPr>
          <p:cNvSpPr>
            <a:spLocks noGrp="1"/>
          </p:cNvSpPr>
          <p:nvPr>
            <p:ph idx="1"/>
          </p:nvPr>
        </p:nvSpPr>
        <p:spPr>
          <a:xfrm>
            <a:off x="838200" y="1825624"/>
            <a:ext cx="6682483" cy="4667249"/>
          </a:xfrm>
        </p:spPr>
        <p:txBody>
          <a:bodyPr>
            <a:normAutofit/>
          </a:bodyPr>
          <a:lstStyle/>
          <a:p>
            <a:pPr algn="l" rtl="0" fontAlgn="base">
              <a:buFont typeface="Arial" panose="020B0604020202020204" pitchFamily="34" charset="0"/>
              <a:buChar char="•"/>
            </a:pPr>
            <a:r>
              <a:rPr lang="en-US">
                <a:solidFill>
                  <a:schemeClr val="accent1"/>
                </a:solidFill>
                <a:latin typeface="Tahoma" panose="020B0604030504040204" pitchFamily="34" charset="0"/>
              </a:rPr>
              <a:t>Background</a:t>
            </a:r>
          </a:p>
          <a:p>
            <a:pPr algn="l" rtl="0" fontAlgn="base">
              <a:buFont typeface="Arial" panose="020B0604020202020204" pitchFamily="34" charset="0"/>
              <a:buChar char="•"/>
            </a:pPr>
            <a:r>
              <a:rPr lang="en-US">
                <a:solidFill>
                  <a:schemeClr val="accent1"/>
                </a:solidFill>
                <a:latin typeface="Tahoma" panose="020B0604030504040204" pitchFamily="34" charset="0"/>
              </a:rPr>
              <a:t>Project goals</a:t>
            </a:r>
          </a:p>
          <a:p>
            <a:pPr algn="l" rtl="0" fontAlgn="base">
              <a:buFont typeface="Arial" panose="020B0604020202020204" pitchFamily="34" charset="0"/>
              <a:buChar char="•"/>
            </a:pPr>
            <a:r>
              <a:rPr lang="en-US">
                <a:solidFill>
                  <a:schemeClr val="accent1"/>
                </a:solidFill>
                <a:latin typeface="Tahoma" panose="020B0604030504040204" pitchFamily="34" charset="0"/>
              </a:rPr>
              <a:t>Project methods</a:t>
            </a:r>
          </a:p>
          <a:p>
            <a:pPr algn="l" rtl="0" fontAlgn="base">
              <a:buFont typeface="Arial" panose="020B0604020202020204" pitchFamily="34" charset="0"/>
              <a:buChar char="•"/>
            </a:pPr>
            <a:r>
              <a:rPr lang="en-US" b="0" i="0">
                <a:solidFill>
                  <a:schemeClr val="accent1"/>
                </a:solidFill>
                <a:effectLst/>
                <a:latin typeface="Tahoma" panose="020B0604030504040204" pitchFamily="34" charset="0"/>
              </a:rPr>
              <a:t>Project results</a:t>
            </a:r>
          </a:p>
          <a:p>
            <a:pPr algn="l" rtl="0" fontAlgn="base">
              <a:buFont typeface="Arial" panose="020B0604020202020204" pitchFamily="34" charset="0"/>
              <a:buChar char="•"/>
            </a:pPr>
            <a:r>
              <a:rPr lang="en-US">
                <a:solidFill>
                  <a:schemeClr val="accent1"/>
                </a:solidFill>
                <a:latin typeface="Tahoma" panose="020B0604030504040204" pitchFamily="34" charset="0"/>
              </a:rPr>
              <a:t>Panel discussion</a:t>
            </a:r>
            <a:endParaRPr lang="en-US" b="0" i="0">
              <a:solidFill>
                <a:schemeClr val="accent1"/>
              </a:solidFill>
              <a:effectLst/>
              <a:latin typeface="Arial" panose="020B0604020202020204" pitchFamily="34" charset="0"/>
            </a:endParaRPr>
          </a:p>
          <a:p>
            <a:endParaRPr lang="en-US"/>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62B2C-5408-4DD0-B510-20F1A1D7988F}" type="slidenum">
              <a:rPr kumimoji="0" lang="en-US" sz="1400" b="0" i="0" u="none" strike="noStrike" kern="1200" cap="none" spc="0" normalizeH="0" baseline="0" noProof="0" smtClean="0">
                <a:ln>
                  <a:noFill/>
                </a:ln>
                <a:solidFill>
                  <a:srgbClr val="0067B9"/>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0067B9"/>
              </a:solidFill>
              <a:effectLst/>
              <a:uLnTx/>
              <a:uFillTx/>
              <a:latin typeface="Tahoma"/>
              <a:ea typeface="+mn-ea"/>
              <a:cs typeface="+mn-cs"/>
            </a:endParaRPr>
          </a:p>
        </p:txBody>
      </p:sp>
    </p:spTree>
    <p:extLst>
      <p:ext uri="{BB962C8B-B14F-4D97-AF65-F5344CB8AC3E}">
        <p14:creationId xmlns:p14="http://schemas.microsoft.com/office/powerpoint/2010/main" val="1824038082"/>
      </p:ext>
    </p:extLst>
  </p:cSld>
  <p:clrMapOvr>
    <a:masterClrMapping/>
  </p:clrMapOvr>
</p:sld>
</file>

<file path=ppt/theme/theme1.xml><?xml version="1.0" encoding="utf-8"?>
<a:theme xmlns:a="http://schemas.openxmlformats.org/drawingml/2006/main" name="Office Theme">
  <a:themeElements>
    <a:clrScheme name="Custom 36">
      <a:dk1>
        <a:sysClr val="windowText" lastClr="000000"/>
      </a:dk1>
      <a:lt1>
        <a:sysClr val="window" lastClr="FFFFFF"/>
      </a:lt1>
      <a:dk2>
        <a:srgbClr val="44546A"/>
      </a:dk2>
      <a:lt2>
        <a:srgbClr val="E7E6E6"/>
      </a:lt2>
      <a:accent1>
        <a:srgbClr val="095190"/>
      </a:accent1>
      <a:accent2>
        <a:srgbClr val="BF202F"/>
      </a:accent2>
      <a:accent3>
        <a:srgbClr val="F9A21E"/>
      </a:accent3>
      <a:accent4>
        <a:srgbClr val="4951BC"/>
      </a:accent4>
      <a:accent5>
        <a:srgbClr val="DEA900"/>
      </a:accent5>
      <a:accent6>
        <a:srgbClr val="ED7D31"/>
      </a:accent6>
      <a:hlink>
        <a:srgbClr val="0563C1"/>
      </a:hlink>
      <a:folHlink>
        <a:srgbClr val="954F72"/>
      </a:folHlink>
    </a:clrScheme>
    <a:fontScheme name="Custom 15">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018 AbilityLab">
  <a:themeElements>
    <a:clrScheme name="Custom 2">
      <a:dk1>
        <a:srgbClr val="44546A"/>
      </a:dk1>
      <a:lt1>
        <a:srgbClr val="FFFFFF"/>
      </a:lt1>
      <a:dk2>
        <a:srgbClr val="44546A"/>
      </a:dk2>
      <a:lt2>
        <a:srgbClr val="E7E6E6"/>
      </a:lt2>
      <a:accent1>
        <a:srgbClr val="0070C0"/>
      </a:accent1>
      <a:accent2>
        <a:srgbClr val="ED7D31"/>
      </a:accent2>
      <a:accent3>
        <a:srgbClr val="A5A5A5"/>
      </a:accent3>
      <a:accent4>
        <a:srgbClr val="FFC000"/>
      </a:accent4>
      <a:accent5>
        <a:srgbClr val="7030A0"/>
      </a:accent5>
      <a:accent6>
        <a:srgbClr val="70AD47"/>
      </a:accent6>
      <a:hlink>
        <a:srgbClr val="0563C1"/>
      </a:hlink>
      <a:folHlink>
        <a:srgbClr val="954F72"/>
      </a:folHlink>
    </a:clrScheme>
    <a:fontScheme name="Custom 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AbilityLab" id="{3D981D6D-CE06-4B53-AED5-687A1F589CF8}" vid="{8B488488-AC21-4D17-9FA1-131FCBB66F8E}"/>
    </a:ext>
  </a:extLst>
</a:theme>
</file>

<file path=ppt/theme/theme3.xml><?xml version="1.0" encoding="utf-8"?>
<a:theme xmlns:a="http://schemas.openxmlformats.org/drawingml/2006/main" name="Office Theme">
  <a:themeElements>
    <a:clrScheme name="HSRI">
      <a:dk1>
        <a:sysClr val="windowText" lastClr="000000"/>
      </a:dk1>
      <a:lt1>
        <a:sysClr val="window" lastClr="FFFFFF"/>
      </a:lt1>
      <a:dk2>
        <a:srgbClr val="44546A"/>
      </a:dk2>
      <a:lt2>
        <a:srgbClr val="E7E6E6"/>
      </a:lt2>
      <a:accent1>
        <a:srgbClr val="20422A"/>
      </a:accent1>
      <a:accent2>
        <a:srgbClr val="8D9900"/>
      </a:accent2>
      <a:accent3>
        <a:srgbClr val="015365"/>
      </a:accent3>
      <a:accent4>
        <a:srgbClr val="0094B5"/>
      </a:accent4>
      <a:accent5>
        <a:srgbClr val="44546A"/>
      </a:accent5>
      <a:accent6>
        <a:srgbClr val="ED7D31"/>
      </a:accent6>
      <a:hlink>
        <a:srgbClr val="0563C1"/>
      </a:hlink>
      <a:folHlink>
        <a:srgbClr val="954F72"/>
      </a:folHlink>
    </a:clrScheme>
    <a:fontScheme name="HSRI">
      <a:majorFont>
        <a:latin typeface="SF Pro Display"/>
        <a:ea typeface=""/>
        <a:cs typeface=""/>
      </a:majorFont>
      <a:minorFont>
        <a:latin typeface="Merriweath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74C1F94316945913D17535A18ABBA" ma:contentTypeVersion="13" ma:contentTypeDescription="Create a new document." ma:contentTypeScope="" ma:versionID="f38596960ea107e4b3459b6592bf34fa">
  <xsd:schema xmlns:xsd="http://www.w3.org/2001/XMLSchema" xmlns:xs="http://www.w3.org/2001/XMLSchema" xmlns:p="http://schemas.microsoft.com/office/2006/metadata/properties" xmlns:ns2="2003d475-c1cd-4bdc-9d4f-b1515c77bf82" targetNamespace="http://schemas.microsoft.com/office/2006/metadata/properties" ma:root="true" ma:fieldsID="042c4fb51c78735fd9fbffe8c91b5bee" ns2:_="">
    <xsd:import namespace="2003d475-c1cd-4bdc-9d4f-b1515c77bf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3d475-c1cd-4bdc-9d4f-b1515c77b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9ec7369-dda0-4b84-8af0-ae2f1131efa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03d475-c1cd-4bdc-9d4f-b1515c77bf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5F2CE4-6AED-41DF-A2A6-4A3EC688FC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03d475-c1cd-4bdc-9d4f-b1515c77bf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E45CE4-91DE-4DAD-A341-2C6A7CED83B3}">
  <ds:schemaRefs>
    <ds:schemaRef ds:uri="http://schemas.microsoft.com/sharepoint/v3/contenttype/forms"/>
  </ds:schemaRefs>
</ds:datastoreItem>
</file>

<file path=customXml/itemProps3.xml><?xml version="1.0" encoding="utf-8"?>
<ds:datastoreItem xmlns:ds="http://schemas.openxmlformats.org/officeDocument/2006/customXml" ds:itemID="{D2064B2F-69A7-4BB9-993C-764DEC212466}">
  <ds:schemaRefs>
    <ds:schemaRef ds:uri="http://schemas.microsoft.com/office/2006/metadata/properties"/>
    <ds:schemaRef ds:uri="http://schemas.microsoft.com/office/infopath/2007/PartnerControls"/>
    <ds:schemaRef ds:uri="2003d475-c1cd-4bdc-9d4f-b1515c77bf82"/>
  </ds:schemaRefs>
</ds:datastoreItem>
</file>

<file path=docProps/app.xml><?xml version="1.0" encoding="utf-8"?>
<Properties xmlns="http://schemas.openxmlformats.org/officeDocument/2006/extended-properties" xmlns:vt="http://schemas.openxmlformats.org/officeDocument/2006/docPropsVTypes">
  <TotalTime>35981</TotalTime>
  <Words>2357</Words>
  <Application>Microsoft Office PowerPoint</Application>
  <PresentationFormat>Widescreen</PresentationFormat>
  <Paragraphs>341</Paragraphs>
  <Slides>32</Slides>
  <Notes>26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Wingdings</vt:lpstr>
      <vt:lpstr>Symbol</vt:lpstr>
      <vt:lpstr>Georgia</vt:lpstr>
      <vt:lpstr>Calibri</vt:lpstr>
      <vt:lpstr>Tahoma</vt:lpstr>
      <vt:lpstr>Wingdings,Sans-Serif</vt:lpstr>
      <vt:lpstr>Courier New</vt:lpstr>
      <vt:lpstr>Cambria</vt:lpstr>
      <vt:lpstr>Arial</vt:lpstr>
      <vt:lpstr>Symbol,Sans-Serif</vt:lpstr>
      <vt:lpstr>Franklin Gothic Book</vt:lpstr>
      <vt:lpstr>Office Theme</vt:lpstr>
      <vt:lpstr>1_2018 AbilityLab</vt:lpstr>
      <vt:lpstr> “It’s up to us, what kind of life we want to live:” Promoting Meaningful Person-Centered Practices in Home and Community-Based Service Delivery</vt:lpstr>
      <vt:lpstr>Welcome to Today’s Webinar</vt:lpstr>
      <vt:lpstr>The goal of NCAPPS is to promote systems change that makes person-centered principles not just an aspiration but a reality in the lives of people across the lifespan. </vt:lpstr>
      <vt:lpstr>Webinar Logistics</vt:lpstr>
      <vt:lpstr>Feedback and Follow-Up</vt:lpstr>
      <vt:lpstr>Who’s Here?</vt:lpstr>
      <vt:lpstr>Meet Our Speakers</vt:lpstr>
      <vt:lpstr>It’s up to us, what kind of life we want to live:” Promoting Meaningful Person-Centered Practices in Home and Community-Based Service Delivery</vt:lpstr>
      <vt:lpstr>Agenda</vt:lpstr>
      <vt:lpstr>Background</vt:lpstr>
      <vt:lpstr>Home and community-based services (HCBS)</vt:lpstr>
      <vt:lpstr>HCBS workforce</vt:lpstr>
      <vt:lpstr>Workforce Crisis</vt:lpstr>
      <vt:lpstr>Person-centered federal requirements</vt:lpstr>
      <vt:lpstr>HCBS measurement &amp; service quality</vt:lpstr>
      <vt:lpstr>Creating a skilled workforce of HCBS providers</vt:lpstr>
      <vt:lpstr>Recruitment and sample strategies</vt:lpstr>
      <vt:lpstr>Sample (as of 9-9-2022)</vt:lpstr>
      <vt:lpstr>Race/Ethnicity of participants</vt:lpstr>
      <vt:lpstr>Disability status</vt:lpstr>
      <vt:lpstr>HCBS Provider Years of Experience</vt:lpstr>
      <vt:lpstr>Early findings</vt:lpstr>
      <vt:lpstr>23</vt:lpstr>
      <vt:lpstr>Person-centered practices in HCBS: Choice, control and dignity of risk </vt:lpstr>
      <vt:lpstr>25</vt:lpstr>
      <vt:lpstr>Organization, training, and staffing considerations</vt:lpstr>
      <vt:lpstr>COVID-19 considerations</vt:lpstr>
      <vt:lpstr>Next steps: HCBS organization case studies</vt:lpstr>
      <vt:lpstr>Thank you</vt:lpstr>
      <vt:lpstr>Real-Time Evaluation Questions</vt:lpstr>
      <vt:lpstr>Real Time Evaluation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up to us, what kind of life we want to live:” Promoting Meaningful Person-Centered Practices in Home and Community-Based Service Delivery</dc:title>
  <dc:creator>National Center for Advancing Person Centered Practices and Systems</dc:creator>
  <cp:keywords>webinar;webinar slides</cp:keywords>
  <cp:lastModifiedBy>Elayne Otstot</cp:lastModifiedBy>
  <cp:revision>20</cp:revision>
  <dcterms:created xsi:type="dcterms:W3CDTF">2019-07-25T16:47:00Z</dcterms:created>
  <dcterms:modified xsi:type="dcterms:W3CDTF">2022-09-19T17:36:47Z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0x01010011874C1F94316945913D17535A18ABBA</vt:lpwstr>
  </property>
  <property fmtid="{D5CDD505-2E9C-101B-9397-08002B2CF9AE}" pid="3" name="MediaServiceImageTags">
    <vt:lpwstr/>
  </property>
</Properties>
</file>